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57" r:id="rId3"/>
    <p:sldId id="272" r:id="rId4"/>
    <p:sldId id="281" r:id="rId5"/>
    <p:sldId id="268" r:id="rId6"/>
    <p:sldId id="259" r:id="rId7"/>
    <p:sldId id="282" r:id="rId8"/>
    <p:sldId id="283" r:id="rId9"/>
    <p:sldId id="284" r:id="rId10"/>
    <p:sldId id="285" r:id="rId11"/>
    <p:sldId id="286" r:id="rId12"/>
    <p:sldId id="280" r:id="rId13"/>
    <p:sldId id="273" r:id="rId14"/>
    <p:sldId id="260" r:id="rId15"/>
    <p:sldId id="288" r:id="rId16"/>
    <p:sldId id="287" r:id="rId17"/>
    <p:sldId id="277" r:id="rId18"/>
    <p:sldId id="278" r:id="rId19"/>
  </p:sldIdLst>
  <p:sldSz cx="9144000" cy="6858000" type="screen4x3"/>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rednji slog 2 – poudarek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horzBarState="maximized">
    <p:restoredLeft sz="15620"/>
    <p:restoredTop sz="94660"/>
  </p:normalViewPr>
  <p:slideViewPr>
    <p:cSldViewPr>
      <p:cViewPr varScale="1">
        <p:scale>
          <a:sx n="117" d="100"/>
          <a:sy n="117" d="100"/>
        </p:scale>
        <p:origin x="-1464"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grada glav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l-SI"/>
          </a:p>
        </p:txBody>
      </p:sp>
      <p:sp>
        <p:nvSpPr>
          <p:cNvPr id="3" name="Ograda datum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321D136-453D-41F0-89E2-3C2981E93D85}" type="datetimeFigureOut">
              <a:rPr lang="sl-SI" smtClean="0"/>
              <a:t>29.6.2015</a:t>
            </a:fld>
            <a:endParaRPr lang="sl-SI"/>
          </a:p>
        </p:txBody>
      </p:sp>
      <p:sp>
        <p:nvSpPr>
          <p:cNvPr id="4" name="Ograda stranske slik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sl-SI"/>
          </a:p>
        </p:txBody>
      </p:sp>
      <p:sp>
        <p:nvSpPr>
          <p:cNvPr id="5" name="Ograda opomb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6" name="Ograda no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l-SI"/>
          </a:p>
        </p:txBody>
      </p:sp>
      <p:sp>
        <p:nvSpPr>
          <p:cNvPr id="7" name="Ograda številke diapoz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35EFEB0-0E57-4B78-B16D-2BBAA3EC5D6F}" type="slidenum">
              <a:rPr lang="sl-SI" smtClean="0"/>
              <a:t>‹#›</a:t>
            </a:fld>
            <a:endParaRPr lang="sl-SI"/>
          </a:p>
        </p:txBody>
      </p:sp>
    </p:spTree>
    <p:extLst>
      <p:ext uri="{BB962C8B-B14F-4D97-AF65-F5344CB8AC3E}">
        <p14:creationId xmlns:p14="http://schemas.microsoft.com/office/powerpoint/2010/main" val="3852586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endParaRPr lang="sl-SI" dirty="0"/>
          </a:p>
        </p:txBody>
      </p:sp>
      <p:sp>
        <p:nvSpPr>
          <p:cNvPr id="4" name="Ograda številke diapozitiva 3"/>
          <p:cNvSpPr>
            <a:spLocks noGrp="1"/>
          </p:cNvSpPr>
          <p:nvPr>
            <p:ph type="sldNum" sz="quarter" idx="10"/>
          </p:nvPr>
        </p:nvSpPr>
        <p:spPr/>
        <p:txBody>
          <a:bodyPr/>
          <a:lstStyle/>
          <a:p>
            <a:fld id="{F35EFEB0-0E57-4B78-B16D-2BBAA3EC5D6F}" type="slidenum">
              <a:rPr lang="sl-SI" smtClean="0"/>
              <a:t>2</a:t>
            </a:fld>
            <a:endParaRPr lang="sl-SI"/>
          </a:p>
        </p:txBody>
      </p:sp>
    </p:spTree>
    <p:extLst>
      <p:ext uri="{BB962C8B-B14F-4D97-AF65-F5344CB8AC3E}">
        <p14:creationId xmlns:p14="http://schemas.microsoft.com/office/powerpoint/2010/main" val="27046722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p:cNvSpPr>
            <a:spLocks noGrp="1"/>
          </p:cNvSpPr>
          <p:nvPr>
            <p:ph type="ctrTitle"/>
          </p:nvPr>
        </p:nvSpPr>
        <p:spPr>
          <a:xfrm>
            <a:off x="685800" y="2130425"/>
            <a:ext cx="7772400" cy="1470025"/>
          </a:xfrm>
        </p:spPr>
        <p:txBody>
          <a:bodyPr/>
          <a:lstStyle/>
          <a:p>
            <a:r>
              <a:rPr lang="sl-SI" smtClean="0"/>
              <a:t>Uredite slog naslova matrice</a:t>
            </a:r>
            <a:endParaRPr lang="sl-SI"/>
          </a:p>
        </p:txBody>
      </p:sp>
      <p:sp>
        <p:nvSpPr>
          <p:cNvPr id="3" name="Podnaslov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l-SI" smtClean="0"/>
              <a:t>Uredite slog podnaslova matrice</a:t>
            </a:r>
            <a:endParaRPr lang="sl-SI"/>
          </a:p>
        </p:txBody>
      </p:sp>
      <p:sp>
        <p:nvSpPr>
          <p:cNvPr id="4" name="Ograda datuma 3"/>
          <p:cNvSpPr>
            <a:spLocks noGrp="1"/>
          </p:cNvSpPr>
          <p:nvPr>
            <p:ph type="dt" sz="half" idx="10"/>
          </p:nvPr>
        </p:nvSpPr>
        <p:spPr/>
        <p:txBody>
          <a:bodyPr/>
          <a:lstStyle/>
          <a:p>
            <a:fld id="{026B2DE3-5556-4A42-9A3A-86FBEE8D8A2E}" type="datetimeFigureOut">
              <a:rPr lang="sl-SI" smtClean="0"/>
              <a:t>29.6.2015</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01D34D74-DEEF-4FEB-A4B8-E203182980B7}" type="slidenum">
              <a:rPr lang="sl-SI" smtClean="0"/>
              <a:t>‹#›</a:t>
            </a:fld>
            <a:endParaRPr lang="sl-SI"/>
          </a:p>
        </p:txBody>
      </p:sp>
    </p:spTree>
    <p:extLst>
      <p:ext uri="{BB962C8B-B14F-4D97-AF65-F5344CB8AC3E}">
        <p14:creationId xmlns:p14="http://schemas.microsoft.com/office/powerpoint/2010/main" val="29305186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grada navpičnega besedila 2"/>
          <p:cNvSpPr>
            <a:spLocks noGrp="1"/>
          </p:cNvSpPr>
          <p:nvPr>
            <p:ph type="body" orient="vert" idx="1"/>
          </p:nvPr>
        </p:nvSpPr>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datuma 3"/>
          <p:cNvSpPr>
            <a:spLocks noGrp="1"/>
          </p:cNvSpPr>
          <p:nvPr>
            <p:ph type="dt" sz="half" idx="10"/>
          </p:nvPr>
        </p:nvSpPr>
        <p:spPr/>
        <p:txBody>
          <a:bodyPr/>
          <a:lstStyle/>
          <a:p>
            <a:fld id="{026B2DE3-5556-4A42-9A3A-86FBEE8D8A2E}" type="datetimeFigureOut">
              <a:rPr lang="sl-SI" smtClean="0"/>
              <a:t>29.6.2015</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01D34D74-DEEF-4FEB-A4B8-E203182980B7}" type="slidenum">
              <a:rPr lang="sl-SI" smtClean="0"/>
              <a:t>‹#›</a:t>
            </a:fld>
            <a:endParaRPr lang="sl-SI"/>
          </a:p>
        </p:txBody>
      </p:sp>
    </p:spTree>
    <p:extLst>
      <p:ext uri="{BB962C8B-B14F-4D97-AF65-F5344CB8AC3E}">
        <p14:creationId xmlns:p14="http://schemas.microsoft.com/office/powerpoint/2010/main" val="30818744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6629400" y="274638"/>
            <a:ext cx="2057400" cy="5851525"/>
          </a:xfrm>
        </p:spPr>
        <p:txBody>
          <a:bodyPr vert="eaVert"/>
          <a:lstStyle/>
          <a:p>
            <a:r>
              <a:rPr lang="sl-SI" smtClean="0"/>
              <a:t>Uredite slog naslova matrice</a:t>
            </a:r>
            <a:endParaRPr lang="sl-SI"/>
          </a:p>
        </p:txBody>
      </p:sp>
      <p:sp>
        <p:nvSpPr>
          <p:cNvPr id="3" name="Ograda navpičnega besedila 2"/>
          <p:cNvSpPr>
            <a:spLocks noGrp="1"/>
          </p:cNvSpPr>
          <p:nvPr>
            <p:ph type="body" orient="vert" idx="1"/>
          </p:nvPr>
        </p:nvSpPr>
        <p:spPr>
          <a:xfrm>
            <a:off x="457200" y="274638"/>
            <a:ext cx="6019800" cy="5851525"/>
          </a:xfrm>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datuma 3"/>
          <p:cNvSpPr>
            <a:spLocks noGrp="1"/>
          </p:cNvSpPr>
          <p:nvPr>
            <p:ph type="dt" sz="half" idx="10"/>
          </p:nvPr>
        </p:nvSpPr>
        <p:spPr/>
        <p:txBody>
          <a:bodyPr/>
          <a:lstStyle/>
          <a:p>
            <a:fld id="{026B2DE3-5556-4A42-9A3A-86FBEE8D8A2E}" type="datetimeFigureOut">
              <a:rPr lang="sl-SI" smtClean="0"/>
              <a:t>29.6.2015</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01D34D74-DEEF-4FEB-A4B8-E203182980B7}" type="slidenum">
              <a:rPr lang="sl-SI" smtClean="0"/>
              <a:t>‹#›</a:t>
            </a:fld>
            <a:endParaRPr lang="sl-SI"/>
          </a:p>
        </p:txBody>
      </p:sp>
    </p:spTree>
    <p:extLst>
      <p:ext uri="{BB962C8B-B14F-4D97-AF65-F5344CB8AC3E}">
        <p14:creationId xmlns:p14="http://schemas.microsoft.com/office/powerpoint/2010/main" val="27959633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grada vsebine 2"/>
          <p:cNvSpPr>
            <a:spLocks noGrp="1"/>
          </p:cNvSpPr>
          <p:nvPr>
            <p:ph idx="1"/>
          </p:nvPr>
        </p:nvSpPr>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datuma 3"/>
          <p:cNvSpPr>
            <a:spLocks noGrp="1"/>
          </p:cNvSpPr>
          <p:nvPr>
            <p:ph type="dt" sz="half" idx="10"/>
          </p:nvPr>
        </p:nvSpPr>
        <p:spPr/>
        <p:txBody>
          <a:bodyPr/>
          <a:lstStyle/>
          <a:p>
            <a:fld id="{026B2DE3-5556-4A42-9A3A-86FBEE8D8A2E}" type="datetimeFigureOut">
              <a:rPr lang="sl-SI" smtClean="0"/>
              <a:t>29.6.2015</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01D34D74-DEEF-4FEB-A4B8-E203182980B7}" type="slidenum">
              <a:rPr lang="sl-SI" smtClean="0"/>
              <a:t>‹#›</a:t>
            </a:fld>
            <a:endParaRPr lang="sl-SI"/>
          </a:p>
        </p:txBody>
      </p:sp>
    </p:spTree>
    <p:extLst>
      <p:ext uri="{BB962C8B-B14F-4D97-AF65-F5344CB8AC3E}">
        <p14:creationId xmlns:p14="http://schemas.microsoft.com/office/powerpoint/2010/main" val="10790558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722313" y="4406900"/>
            <a:ext cx="7772400" cy="1362075"/>
          </a:xfrm>
        </p:spPr>
        <p:txBody>
          <a:bodyPr anchor="t"/>
          <a:lstStyle>
            <a:lvl1pPr algn="l">
              <a:defRPr sz="4000" b="1" cap="all"/>
            </a:lvl1pPr>
          </a:lstStyle>
          <a:p>
            <a:r>
              <a:rPr lang="sl-SI" smtClean="0"/>
              <a:t>Uredite slog naslova matrice</a:t>
            </a:r>
            <a:endParaRPr lang="sl-SI"/>
          </a:p>
        </p:txBody>
      </p:sp>
      <p:sp>
        <p:nvSpPr>
          <p:cNvPr id="3" name="Ograda besedila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smtClean="0"/>
              <a:t>Uredite sloge besedila matrice</a:t>
            </a:r>
          </a:p>
        </p:txBody>
      </p:sp>
      <p:sp>
        <p:nvSpPr>
          <p:cNvPr id="4" name="Ograda datuma 3"/>
          <p:cNvSpPr>
            <a:spLocks noGrp="1"/>
          </p:cNvSpPr>
          <p:nvPr>
            <p:ph type="dt" sz="half" idx="10"/>
          </p:nvPr>
        </p:nvSpPr>
        <p:spPr/>
        <p:txBody>
          <a:bodyPr/>
          <a:lstStyle/>
          <a:p>
            <a:fld id="{026B2DE3-5556-4A42-9A3A-86FBEE8D8A2E}" type="datetimeFigureOut">
              <a:rPr lang="sl-SI" smtClean="0"/>
              <a:t>29.6.2015</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01D34D74-DEEF-4FEB-A4B8-E203182980B7}" type="slidenum">
              <a:rPr lang="sl-SI" smtClean="0"/>
              <a:t>‹#›</a:t>
            </a:fld>
            <a:endParaRPr lang="sl-SI"/>
          </a:p>
        </p:txBody>
      </p:sp>
    </p:spTree>
    <p:extLst>
      <p:ext uri="{BB962C8B-B14F-4D97-AF65-F5344CB8AC3E}">
        <p14:creationId xmlns:p14="http://schemas.microsoft.com/office/powerpoint/2010/main" val="867500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grada vsebin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vsebin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Ograda datuma 4"/>
          <p:cNvSpPr>
            <a:spLocks noGrp="1"/>
          </p:cNvSpPr>
          <p:nvPr>
            <p:ph type="dt" sz="half" idx="10"/>
          </p:nvPr>
        </p:nvSpPr>
        <p:spPr/>
        <p:txBody>
          <a:bodyPr/>
          <a:lstStyle/>
          <a:p>
            <a:fld id="{026B2DE3-5556-4A42-9A3A-86FBEE8D8A2E}" type="datetimeFigureOut">
              <a:rPr lang="sl-SI" smtClean="0"/>
              <a:t>29.6.2015</a:t>
            </a:fld>
            <a:endParaRPr lang="sl-SI"/>
          </a:p>
        </p:txBody>
      </p:sp>
      <p:sp>
        <p:nvSpPr>
          <p:cNvPr id="6" name="Ograda noge 5"/>
          <p:cNvSpPr>
            <a:spLocks noGrp="1"/>
          </p:cNvSpPr>
          <p:nvPr>
            <p:ph type="ftr" sz="quarter" idx="11"/>
          </p:nvPr>
        </p:nvSpPr>
        <p:spPr/>
        <p:txBody>
          <a:bodyPr/>
          <a:lstStyle/>
          <a:p>
            <a:endParaRPr lang="sl-SI"/>
          </a:p>
        </p:txBody>
      </p:sp>
      <p:sp>
        <p:nvSpPr>
          <p:cNvPr id="7" name="Ograda številke diapozitiva 6"/>
          <p:cNvSpPr>
            <a:spLocks noGrp="1"/>
          </p:cNvSpPr>
          <p:nvPr>
            <p:ph type="sldNum" sz="quarter" idx="12"/>
          </p:nvPr>
        </p:nvSpPr>
        <p:spPr/>
        <p:txBody>
          <a:bodyPr/>
          <a:lstStyle/>
          <a:p>
            <a:fld id="{01D34D74-DEEF-4FEB-A4B8-E203182980B7}" type="slidenum">
              <a:rPr lang="sl-SI" smtClean="0"/>
              <a:t>‹#›</a:t>
            </a:fld>
            <a:endParaRPr lang="sl-SI"/>
          </a:p>
        </p:txBody>
      </p:sp>
    </p:spTree>
    <p:extLst>
      <p:ext uri="{BB962C8B-B14F-4D97-AF65-F5344CB8AC3E}">
        <p14:creationId xmlns:p14="http://schemas.microsoft.com/office/powerpoint/2010/main" val="17087236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lvl1pPr>
              <a:defRPr/>
            </a:lvl1pPr>
          </a:lstStyle>
          <a:p>
            <a:r>
              <a:rPr lang="sl-SI" smtClean="0"/>
              <a:t>Uredite slog naslova matrice</a:t>
            </a:r>
            <a:endParaRPr lang="sl-SI"/>
          </a:p>
        </p:txBody>
      </p:sp>
      <p:sp>
        <p:nvSpPr>
          <p:cNvPr id="3" name="Ograda besedila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4" name="Ograda vsebin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Ograda besedila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6" name="Ograda vsebin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7" name="Ograda datuma 6"/>
          <p:cNvSpPr>
            <a:spLocks noGrp="1"/>
          </p:cNvSpPr>
          <p:nvPr>
            <p:ph type="dt" sz="half" idx="10"/>
          </p:nvPr>
        </p:nvSpPr>
        <p:spPr/>
        <p:txBody>
          <a:bodyPr/>
          <a:lstStyle/>
          <a:p>
            <a:fld id="{026B2DE3-5556-4A42-9A3A-86FBEE8D8A2E}" type="datetimeFigureOut">
              <a:rPr lang="sl-SI" smtClean="0"/>
              <a:t>29.6.2015</a:t>
            </a:fld>
            <a:endParaRPr lang="sl-SI"/>
          </a:p>
        </p:txBody>
      </p:sp>
      <p:sp>
        <p:nvSpPr>
          <p:cNvPr id="8" name="Ograda noge 7"/>
          <p:cNvSpPr>
            <a:spLocks noGrp="1"/>
          </p:cNvSpPr>
          <p:nvPr>
            <p:ph type="ftr" sz="quarter" idx="11"/>
          </p:nvPr>
        </p:nvSpPr>
        <p:spPr/>
        <p:txBody>
          <a:bodyPr/>
          <a:lstStyle/>
          <a:p>
            <a:endParaRPr lang="sl-SI"/>
          </a:p>
        </p:txBody>
      </p:sp>
      <p:sp>
        <p:nvSpPr>
          <p:cNvPr id="9" name="Ograda številke diapozitiva 8"/>
          <p:cNvSpPr>
            <a:spLocks noGrp="1"/>
          </p:cNvSpPr>
          <p:nvPr>
            <p:ph type="sldNum" sz="quarter" idx="12"/>
          </p:nvPr>
        </p:nvSpPr>
        <p:spPr/>
        <p:txBody>
          <a:bodyPr/>
          <a:lstStyle/>
          <a:p>
            <a:fld id="{01D34D74-DEEF-4FEB-A4B8-E203182980B7}" type="slidenum">
              <a:rPr lang="sl-SI" smtClean="0"/>
              <a:t>‹#›</a:t>
            </a:fld>
            <a:endParaRPr lang="sl-SI"/>
          </a:p>
        </p:txBody>
      </p:sp>
    </p:spTree>
    <p:extLst>
      <p:ext uri="{BB962C8B-B14F-4D97-AF65-F5344CB8AC3E}">
        <p14:creationId xmlns:p14="http://schemas.microsoft.com/office/powerpoint/2010/main" val="30085183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grada datuma 2"/>
          <p:cNvSpPr>
            <a:spLocks noGrp="1"/>
          </p:cNvSpPr>
          <p:nvPr>
            <p:ph type="dt" sz="half" idx="10"/>
          </p:nvPr>
        </p:nvSpPr>
        <p:spPr/>
        <p:txBody>
          <a:bodyPr/>
          <a:lstStyle/>
          <a:p>
            <a:fld id="{026B2DE3-5556-4A42-9A3A-86FBEE8D8A2E}" type="datetimeFigureOut">
              <a:rPr lang="sl-SI" smtClean="0"/>
              <a:t>29.6.2015</a:t>
            </a:fld>
            <a:endParaRPr lang="sl-SI"/>
          </a:p>
        </p:txBody>
      </p:sp>
      <p:sp>
        <p:nvSpPr>
          <p:cNvPr id="4" name="Ograda noge 3"/>
          <p:cNvSpPr>
            <a:spLocks noGrp="1"/>
          </p:cNvSpPr>
          <p:nvPr>
            <p:ph type="ftr" sz="quarter" idx="11"/>
          </p:nvPr>
        </p:nvSpPr>
        <p:spPr/>
        <p:txBody>
          <a:bodyPr/>
          <a:lstStyle/>
          <a:p>
            <a:endParaRPr lang="sl-SI"/>
          </a:p>
        </p:txBody>
      </p:sp>
      <p:sp>
        <p:nvSpPr>
          <p:cNvPr id="5" name="Ograda številke diapozitiva 4"/>
          <p:cNvSpPr>
            <a:spLocks noGrp="1"/>
          </p:cNvSpPr>
          <p:nvPr>
            <p:ph type="sldNum" sz="quarter" idx="12"/>
          </p:nvPr>
        </p:nvSpPr>
        <p:spPr/>
        <p:txBody>
          <a:bodyPr/>
          <a:lstStyle/>
          <a:p>
            <a:fld id="{01D34D74-DEEF-4FEB-A4B8-E203182980B7}" type="slidenum">
              <a:rPr lang="sl-SI" smtClean="0"/>
              <a:t>‹#›</a:t>
            </a:fld>
            <a:endParaRPr lang="sl-SI"/>
          </a:p>
        </p:txBody>
      </p:sp>
    </p:spTree>
    <p:extLst>
      <p:ext uri="{BB962C8B-B14F-4D97-AF65-F5344CB8AC3E}">
        <p14:creationId xmlns:p14="http://schemas.microsoft.com/office/powerpoint/2010/main" val="32865069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grada datuma 1"/>
          <p:cNvSpPr>
            <a:spLocks noGrp="1"/>
          </p:cNvSpPr>
          <p:nvPr>
            <p:ph type="dt" sz="half" idx="10"/>
          </p:nvPr>
        </p:nvSpPr>
        <p:spPr/>
        <p:txBody>
          <a:bodyPr/>
          <a:lstStyle/>
          <a:p>
            <a:fld id="{026B2DE3-5556-4A42-9A3A-86FBEE8D8A2E}" type="datetimeFigureOut">
              <a:rPr lang="sl-SI" smtClean="0"/>
              <a:t>29.6.2015</a:t>
            </a:fld>
            <a:endParaRPr lang="sl-SI"/>
          </a:p>
        </p:txBody>
      </p:sp>
      <p:sp>
        <p:nvSpPr>
          <p:cNvPr id="3" name="Ograda noge 2"/>
          <p:cNvSpPr>
            <a:spLocks noGrp="1"/>
          </p:cNvSpPr>
          <p:nvPr>
            <p:ph type="ftr" sz="quarter" idx="11"/>
          </p:nvPr>
        </p:nvSpPr>
        <p:spPr/>
        <p:txBody>
          <a:bodyPr/>
          <a:lstStyle/>
          <a:p>
            <a:endParaRPr lang="sl-SI"/>
          </a:p>
        </p:txBody>
      </p:sp>
      <p:sp>
        <p:nvSpPr>
          <p:cNvPr id="4" name="Ograda številke diapozitiva 3"/>
          <p:cNvSpPr>
            <a:spLocks noGrp="1"/>
          </p:cNvSpPr>
          <p:nvPr>
            <p:ph type="sldNum" sz="quarter" idx="12"/>
          </p:nvPr>
        </p:nvSpPr>
        <p:spPr/>
        <p:txBody>
          <a:bodyPr/>
          <a:lstStyle/>
          <a:p>
            <a:fld id="{01D34D74-DEEF-4FEB-A4B8-E203182980B7}" type="slidenum">
              <a:rPr lang="sl-SI" smtClean="0"/>
              <a:t>‹#›</a:t>
            </a:fld>
            <a:endParaRPr lang="sl-SI"/>
          </a:p>
        </p:txBody>
      </p:sp>
    </p:spTree>
    <p:extLst>
      <p:ext uri="{BB962C8B-B14F-4D97-AF65-F5344CB8AC3E}">
        <p14:creationId xmlns:p14="http://schemas.microsoft.com/office/powerpoint/2010/main" val="1694785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457200" y="273050"/>
            <a:ext cx="3008313" cy="1162050"/>
          </a:xfrm>
        </p:spPr>
        <p:txBody>
          <a:bodyPr anchor="b"/>
          <a:lstStyle>
            <a:lvl1pPr algn="l">
              <a:defRPr sz="2000" b="1"/>
            </a:lvl1pPr>
          </a:lstStyle>
          <a:p>
            <a:r>
              <a:rPr lang="sl-SI" smtClean="0"/>
              <a:t>Uredite slog naslova matrice</a:t>
            </a:r>
            <a:endParaRPr lang="sl-SI"/>
          </a:p>
        </p:txBody>
      </p:sp>
      <p:sp>
        <p:nvSpPr>
          <p:cNvPr id="3" name="Ograda vsebin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besedila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sp>
        <p:nvSpPr>
          <p:cNvPr id="5" name="Ograda datuma 4"/>
          <p:cNvSpPr>
            <a:spLocks noGrp="1"/>
          </p:cNvSpPr>
          <p:nvPr>
            <p:ph type="dt" sz="half" idx="10"/>
          </p:nvPr>
        </p:nvSpPr>
        <p:spPr/>
        <p:txBody>
          <a:bodyPr/>
          <a:lstStyle/>
          <a:p>
            <a:fld id="{026B2DE3-5556-4A42-9A3A-86FBEE8D8A2E}" type="datetimeFigureOut">
              <a:rPr lang="sl-SI" smtClean="0"/>
              <a:t>29.6.2015</a:t>
            </a:fld>
            <a:endParaRPr lang="sl-SI"/>
          </a:p>
        </p:txBody>
      </p:sp>
      <p:sp>
        <p:nvSpPr>
          <p:cNvPr id="6" name="Ograda noge 5"/>
          <p:cNvSpPr>
            <a:spLocks noGrp="1"/>
          </p:cNvSpPr>
          <p:nvPr>
            <p:ph type="ftr" sz="quarter" idx="11"/>
          </p:nvPr>
        </p:nvSpPr>
        <p:spPr/>
        <p:txBody>
          <a:bodyPr/>
          <a:lstStyle/>
          <a:p>
            <a:endParaRPr lang="sl-SI"/>
          </a:p>
        </p:txBody>
      </p:sp>
      <p:sp>
        <p:nvSpPr>
          <p:cNvPr id="7" name="Ograda številke diapozitiva 6"/>
          <p:cNvSpPr>
            <a:spLocks noGrp="1"/>
          </p:cNvSpPr>
          <p:nvPr>
            <p:ph type="sldNum" sz="quarter" idx="12"/>
          </p:nvPr>
        </p:nvSpPr>
        <p:spPr/>
        <p:txBody>
          <a:bodyPr/>
          <a:lstStyle/>
          <a:p>
            <a:fld id="{01D34D74-DEEF-4FEB-A4B8-E203182980B7}" type="slidenum">
              <a:rPr lang="sl-SI" smtClean="0"/>
              <a:t>‹#›</a:t>
            </a:fld>
            <a:endParaRPr lang="sl-SI"/>
          </a:p>
        </p:txBody>
      </p:sp>
    </p:spTree>
    <p:extLst>
      <p:ext uri="{BB962C8B-B14F-4D97-AF65-F5344CB8AC3E}">
        <p14:creationId xmlns:p14="http://schemas.microsoft.com/office/powerpoint/2010/main" val="38802433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1792288" y="4800600"/>
            <a:ext cx="5486400" cy="566738"/>
          </a:xfrm>
        </p:spPr>
        <p:txBody>
          <a:bodyPr anchor="b"/>
          <a:lstStyle>
            <a:lvl1pPr algn="l">
              <a:defRPr sz="2000" b="1"/>
            </a:lvl1pPr>
          </a:lstStyle>
          <a:p>
            <a:r>
              <a:rPr lang="sl-SI" smtClean="0"/>
              <a:t>Uredite slog naslova matrice</a:t>
            </a:r>
            <a:endParaRPr lang="sl-SI"/>
          </a:p>
        </p:txBody>
      </p:sp>
      <p:sp>
        <p:nvSpPr>
          <p:cNvPr id="3" name="Ograda slik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grada besedila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sp>
        <p:nvSpPr>
          <p:cNvPr id="5" name="Ograda datuma 4"/>
          <p:cNvSpPr>
            <a:spLocks noGrp="1"/>
          </p:cNvSpPr>
          <p:nvPr>
            <p:ph type="dt" sz="half" idx="10"/>
          </p:nvPr>
        </p:nvSpPr>
        <p:spPr/>
        <p:txBody>
          <a:bodyPr/>
          <a:lstStyle/>
          <a:p>
            <a:fld id="{026B2DE3-5556-4A42-9A3A-86FBEE8D8A2E}" type="datetimeFigureOut">
              <a:rPr lang="sl-SI" smtClean="0"/>
              <a:t>29.6.2015</a:t>
            </a:fld>
            <a:endParaRPr lang="sl-SI"/>
          </a:p>
        </p:txBody>
      </p:sp>
      <p:sp>
        <p:nvSpPr>
          <p:cNvPr id="6" name="Ograda noge 5"/>
          <p:cNvSpPr>
            <a:spLocks noGrp="1"/>
          </p:cNvSpPr>
          <p:nvPr>
            <p:ph type="ftr" sz="quarter" idx="11"/>
          </p:nvPr>
        </p:nvSpPr>
        <p:spPr/>
        <p:txBody>
          <a:bodyPr/>
          <a:lstStyle/>
          <a:p>
            <a:endParaRPr lang="sl-SI"/>
          </a:p>
        </p:txBody>
      </p:sp>
      <p:sp>
        <p:nvSpPr>
          <p:cNvPr id="7" name="Ograda številke diapozitiva 6"/>
          <p:cNvSpPr>
            <a:spLocks noGrp="1"/>
          </p:cNvSpPr>
          <p:nvPr>
            <p:ph type="sldNum" sz="quarter" idx="12"/>
          </p:nvPr>
        </p:nvSpPr>
        <p:spPr/>
        <p:txBody>
          <a:bodyPr/>
          <a:lstStyle/>
          <a:p>
            <a:fld id="{01D34D74-DEEF-4FEB-A4B8-E203182980B7}" type="slidenum">
              <a:rPr lang="sl-SI" smtClean="0"/>
              <a:t>‹#›</a:t>
            </a:fld>
            <a:endParaRPr lang="sl-SI"/>
          </a:p>
        </p:txBody>
      </p:sp>
    </p:spTree>
    <p:extLst>
      <p:ext uri="{BB962C8B-B14F-4D97-AF65-F5344CB8AC3E}">
        <p14:creationId xmlns:p14="http://schemas.microsoft.com/office/powerpoint/2010/main" val="37814702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Ograda naslova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l-SI" smtClean="0"/>
              <a:t>Uredite slog naslova matrice</a:t>
            </a:r>
            <a:endParaRPr lang="sl-SI"/>
          </a:p>
        </p:txBody>
      </p:sp>
      <p:sp>
        <p:nvSpPr>
          <p:cNvPr id="3" name="Ograda besedila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datum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6B2DE3-5556-4A42-9A3A-86FBEE8D8A2E}" type="datetimeFigureOut">
              <a:rPr lang="sl-SI" smtClean="0"/>
              <a:t>29.6.2015</a:t>
            </a:fld>
            <a:endParaRPr lang="sl-SI"/>
          </a:p>
        </p:txBody>
      </p:sp>
      <p:sp>
        <p:nvSpPr>
          <p:cNvPr id="5" name="Ograda no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Ograda številke diapoz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D34D74-DEEF-4FEB-A4B8-E203182980B7}" type="slidenum">
              <a:rPr lang="sl-SI" smtClean="0"/>
              <a:t>‹#›</a:t>
            </a:fld>
            <a:endParaRPr lang="sl-SI"/>
          </a:p>
        </p:txBody>
      </p:sp>
    </p:spTree>
    <p:extLst>
      <p:ext uri="{BB962C8B-B14F-4D97-AF65-F5344CB8AC3E}">
        <p14:creationId xmlns:p14="http://schemas.microsoft.com/office/powerpoint/2010/main" val="36991229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11.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14.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image" Target="../media/image50.jpeg"/><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1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jpeg"/></Relationships>
</file>

<file path=ppt/slides/_rels/slide1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1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539552" y="260648"/>
            <a:ext cx="8136904" cy="1368152"/>
          </a:xfrm>
          <a:solidFill>
            <a:schemeClr val="accent2"/>
          </a:solidFill>
        </p:spPr>
        <p:txBody>
          <a:bodyPr>
            <a:normAutofit fontScale="90000"/>
          </a:bodyPr>
          <a:lstStyle/>
          <a:p>
            <a:r>
              <a:rPr lang="sl-SI" b="1" dirty="0" smtClean="0"/>
              <a:t>VRSTE, STANJE IN PREDNOSTI </a:t>
            </a:r>
            <a:br>
              <a:rPr lang="sl-SI" b="1" dirty="0" smtClean="0"/>
            </a:br>
            <a:r>
              <a:rPr lang="sl-SI" b="1" dirty="0" smtClean="0"/>
              <a:t>SUHOZIDNE GRADNJE</a:t>
            </a:r>
            <a:br>
              <a:rPr lang="sl-SI" b="1" dirty="0" smtClean="0"/>
            </a:br>
            <a:r>
              <a:rPr lang="sl-SI" sz="1600" b="1" dirty="0" smtClean="0"/>
              <a:t>Eda Benčič Mohar, </a:t>
            </a:r>
            <a:r>
              <a:rPr lang="sl-SI" sz="1600" b="1" dirty="0" err="1" smtClean="0"/>
              <a:t>konserv</a:t>
            </a:r>
            <a:r>
              <a:rPr lang="sl-SI" sz="1600" b="1" dirty="0" smtClean="0"/>
              <a:t>. svetnica na Zavodu za varstvo kulturne dediščine Slovenije, OE Piran</a:t>
            </a:r>
            <a:endParaRPr lang="sl-SI" b="1" dirty="0"/>
          </a:p>
        </p:txBody>
      </p:sp>
      <p:sp>
        <p:nvSpPr>
          <p:cNvPr id="3" name="Podnaslov 2"/>
          <p:cNvSpPr>
            <a:spLocks noGrp="1"/>
          </p:cNvSpPr>
          <p:nvPr>
            <p:ph type="subTitle" idx="1"/>
          </p:nvPr>
        </p:nvSpPr>
        <p:spPr>
          <a:xfrm>
            <a:off x="395536" y="5805264"/>
            <a:ext cx="8352928" cy="1008112"/>
          </a:xfrm>
        </p:spPr>
        <p:txBody>
          <a:bodyPr>
            <a:noAutofit/>
          </a:bodyPr>
          <a:lstStyle/>
          <a:p>
            <a:pPr algn="just">
              <a:lnSpc>
                <a:spcPct val="80000"/>
              </a:lnSpc>
            </a:pPr>
            <a:r>
              <a:rPr lang="sl-SI" altLang="sl-SI" sz="1600" dirty="0" smtClean="0">
                <a:solidFill>
                  <a:schemeClr val="tx1"/>
                </a:solidFill>
              </a:rPr>
              <a:t>Kulturno </a:t>
            </a:r>
            <a:r>
              <a:rPr lang="sl-SI" altLang="sl-SI" sz="1600" dirty="0">
                <a:solidFill>
                  <a:schemeClr val="tx1"/>
                </a:solidFill>
              </a:rPr>
              <a:t>krajino in </a:t>
            </a:r>
            <a:r>
              <a:rPr lang="sl-SI" altLang="sl-SI" sz="1600" dirty="0" smtClean="0">
                <a:solidFill>
                  <a:schemeClr val="tx1"/>
                </a:solidFill>
              </a:rPr>
              <a:t>tradicionalna naselja slovenskega obalnega zaledja v veliki meri sooblikujejo kamnite suho grajene konstrukcije. Najobsežnejši območji KK sta Kraški rob in Notranja Istra, znotraj teh ima veliko naselij status KS oziroma KD. KK se je oblikovala dolga stoletja/tisočletja, že od časa, ko so se ljudje začeli ukvarjati s poljedelstvom in se stalno naselili.</a:t>
            </a:r>
            <a:endParaRPr lang="sl-SI" altLang="sl-SI" sz="1600" dirty="0">
              <a:solidFill>
                <a:schemeClr val="tx1"/>
              </a:solidFill>
            </a:endParaRPr>
          </a:p>
        </p:txBody>
      </p:sp>
      <p:pic>
        <p:nvPicPr>
          <p:cNvPr id="6" name="Ograda vseb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3648" y="1844824"/>
            <a:ext cx="6408712" cy="3790967"/>
          </a:xfrm>
          <a:prstGeom prst="rect">
            <a:avLst/>
          </a:prstGeom>
        </p:spPr>
      </p:pic>
    </p:spTree>
    <p:extLst>
      <p:ext uri="{BB962C8B-B14F-4D97-AF65-F5344CB8AC3E}">
        <p14:creationId xmlns:p14="http://schemas.microsoft.com/office/powerpoint/2010/main" val="33810058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5292081" y="2924944"/>
            <a:ext cx="3744415" cy="864096"/>
          </a:xfrm>
        </p:spPr>
        <p:txBody>
          <a:bodyPr>
            <a:normAutofit/>
          </a:bodyPr>
          <a:lstStyle/>
          <a:p>
            <a:r>
              <a:rPr lang="sl-SI" sz="1600" dirty="0" smtClean="0"/>
              <a:t>Primer dobre obnove dvoriščnega tlaka v Abitantih.</a:t>
            </a:r>
            <a:endParaRPr lang="sl-SI" sz="1600" dirty="0"/>
          </a:p>
        </p:txBody>
      </p:sp>
      <p:pic>
        <p:nvPicPr>
          <p:cNvPr id="4" name="Ograda vsebin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024" y="10599"/>
            <a:ext cx="5135550" cy="6847401"/>
          </a:xfrm>
          <a:prstGeom prst="rect">
            <a:avLst/>
          </a:prstGeom>
        </p:spPr>
      </p:pic>
      <p:pic>
        <p:nvPicPr>
          <p:cNvPr id="5" name="Slika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30992" y="0"/>
            <a:ext cx="3899926" cy="2924944"/>
          </a:xfrm>
          <a:prstGeom prst="rect">
            <a:avLst/>
          </a:prstGeom>
        </p:spPr>
      </p:pic>
      <p:pic>
        <p:nvPicPr>
          <p:cNvPr id="6" name="Slika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30992" y="3957827"/>
            <a:ext cx="3913008" cy="2899818"/>
          </a:xfrm>
          <a:prstGeom prst="rect">
            <a:avLst/>
          </a:prstGeom>
        </p:spPr>
      </p:pic>
    </p:spTree>
    <p:extLst>
      <p:ext uri="{BB962C8B-B14F-4D97-AF65-F5344CB8AC3E}">
        <p14:creationId xmlns:p14="http://schemas.microsoft.com/office/powerpoint/2010/main" val="19464393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79512" y="3212976"/>
            <a:ext cx="6048672" cy="1448622"/>
          </a:xfrm>
        </p:spPr>
        <p:txBody>
          <a:bodyPr>
            <a:normAutofit/>
          </a:bodyPr>
          <a:lstStyle/>
          <a:p>
            <a:pPr algn="just"/>
            <a:r>
              <a:rPr lang="sl-SI" sz="1600" dirty="0"/>
              <a:t>Ena od nalog v okviru projekta REVITAS je bila </a:t>
            </a:r>
            <a:r>
              <a:rPr lang="sl-SI" sz="1600" dirty="0" smtClean="0"/>
              <a:t>ureditev trga v Topolovcu. Namembnost objekta za javne prireditve pa je prinesla nove težave: za pridobitev gradbenega in uporabnega dovoljenja je bilo potrebno izdelati jedro </a:t>
            </a:r>
            <a:r>
              <a:rPr lang="sl-SI" sz="1600" dirty="0"/>
              <a:t>iz </a:t>
            </a:r>
            <a:r>
              <a:rPr lang="sl-SI" sz="1600" dirty="0" smtClean="0"/>
              <a:t>betona. Tega ni mogoče prikriti kljub obojestranski kamniti oblogi. </a:t>
            </a:r>
            <a:endParaRPr lang="sl-SI" sz="1600" dirty="0"/>
          </a:p>
        </p:txBody>
      </p:sp>
      <p:pic>
        <p:nvPicPr>
          <p:cNvPr id="4" name="Ograda vsebin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4788023" cy="3185287"/>
          </a:xfrm>
          <a:prstGeom prst="rect">
            <a:avLst/>
          </a:prstGeom>
        </p:spPr>
      </p:pic>
      <p:pic>
        <p:nvPicPr>
          <p:cNvPr id="5" name="Slika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0072" y="0"/>
            <a:ext cx="3961454" cy="2633945"/>
          </a:xfrm>
          <a:prstGeom prst="rect">
            <a:avLst/>
          </a:prstGeom>
        </p:spPr>
      </p:pic>
      <p:pic>
        <p:nvPicPr>
          <p:cNvPr id="6" name="Slika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4208" y="2780927"/>
            <a:ext cx="2722764" cy="1810348"/>
          </a:xfrm>
          <a:prstGeom prst="rect">
            <a:avLst/>
          </a:prstGeom>
        </p:spPr>
      </p:pic>
      <p:pic>
        <p:nvPicPr>
          <p:cNvPr id="7" name="Slika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715" y="4759040"/>
            <a:ext cx="3156835" cy="2098960"/>
          </a:xfrm>
          <a:prstGeom prst="rect">
            <a:avLst/>
          </a:prstGeom>
        </p:spPr>
      </p:pic>
      <p:pic>
        <p:nvPicPr>
          <p:cNvPr id="8" name="Slika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44922" y="5209173"/>
            <a:ext cx="2490673" cy="1656032"/>
          </a:xfrm>
          <a:prstGeom prst="rect">
            <a:avLst/>
          </a:prstGeom>
        </p:spPr>
      </p:pic>
      <p:pic>
        <p:nvPicPr>
          <p:cNvPr id="9" name="Ograda vsebin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12160" y="4759040"/>
            <a:ext cx="3149589" cy="2093998"/>
          </a:xfrm>
          <a:prstGeom prst="rect">
            <a:avLst/>
          </a:prstGeom>
        </p:spPr>
      </p:pic>
    </p:spTree>
    <p:extLst>
      <p:ext uri="{BB962C8B-B14F-4D97-AF65-F5344CB8AC3E}">
        <p14:creationId xmlns:p14="http://schemas.microsoft.com/office/powerpoint/2010/main" val="21471862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251520" y="188640"/>
            <a:ext cx="8568952" cy="1656184"/>
          </a:xfrm>
        </p:spPr>
        <p:txBody>
          <a:bodyPr>
            <a:normAutofit/>
          </a:bodyPr>
          <a:lstStyle/>
          <a:p>
            <a:pPr algn="just"/>
            <a:r>
              <a:rPr lang="sl-SI" sz="1600" dirty="0" smtClean="0"/>
              <a:t>Kamnita suha gradnja se je pri nas izgubila, tudi v </a:t>
            </a:r>
            <a:r>
              <a:rPr lang="sl-SI" sz="1600" dirty="0"/>
              <a:t>uradni gradbeni </a:t>
            </a:r>
            <a:r>
              <a:rPr lang="sl-SI" sz="1600" dirty="0" smtClean="0"/>
              <a:t>stroki ni zadovoljivo upoštevana. Kot splošno mnenje so se uveljavile trditve, da suho grajene kamnite konstrukcije nestabilne, da je njihova gradnja izjemno zahtevna in težavna ter da je nedosegljivo draga. V prvem projektu REVITAS smo se zbrali predstavniki različnih strok in izvajalski mojstri z namenom, da s preizkusom suhe gradnje v praksi potrdimo ali ovržemo navedene trditve. In smo jih ovrgli. </a:t>
            </a:r>
            <a:endParaRPr lang="sl-SI" sz="1600" dirty="0"/>
          </a:p>
        </p:txBody>
      </p:sp>
      <p:pic>
        <p:nvPicPr>
          <p:cNvPr id="4" name="Ograda vsebin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7544" y="1844824"/>
            <a:ext cx="4738109" cy="4663931"/>
          </a:xfrm>
          <a:prstGeom prst="rect">
            <a:avLst/>
          </a:prstGeom>
        </p:spPr>
      </p:pic>
      <p:pic>
        <p:nvPicPr>
          <p:cNvPr id="5" name="Slika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8144" y="2893251"/>
            <a:ext cx="2736304" cy="2698086"/>
          </a:xfrm>
          <a:prstGeom prst="rect">
            <a:avLst/>
          </a:prstGeom>
        </p:spPr>
      </p:pic>
    </p:spTree>
    <p:extLst>
      <p:ext uri="{BB962C8B-B14F-4D97-AF65-F5344CB8AC3E}">
        <p14:creationId xmlns:p14="http://schemas.microsoft.com/office/powerpoint/2010/main" val="22339777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644008" y="4581128"/>
            <a:ext cx="3960440" cy="2088232"/>
          </a:xfrm>
        </p:spPr>
        <p:txBody>
          <a:bodyPr>
            <a:normAutofit/>
          </a:bodyPr>
          <a:lstStyle/>
          <a:p>
            <a:pPr algn="just"/>
            <a:r>
              <a:rPr lang="sl-SI" sz="1600" dirty="0" smtClean="0"/>
              <a:t>V nalogi smo se posvetili zgradbi suho grajenega kamnitega zidu. Ime „suhi zid“ pove, da gre za gradnjo brez uporabe veziva. Da bi bila ta konstrukcija trdna in trajna, pa mora graditelj poznati stara pravila gradnje in obvladati mnoge veščine</a:t>
            </a:r>
            <a:r>
              <a:rPr lang="sl-SI" sz="1600" smtClean="0"/>
              <a:t>, pridobljene </a:t>
            </a:r>
            <a:r>
              <a:rPr lang="sl-SI" sz="1600" dirty="0" smtClean="0"/>
              <a:t>z izkušnjami.   </a:t>
            </a:r>
            <a:endParaRPr lang="sl-SI" sz="1600" dirty="0"/>
          </a:p>
        </p:txBody>
      </p:sp>
      <p:pic>
        <p:nvPicPr>
          <p:cNvPr id="4" name="Ograda vsebin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55" y="0"/>
            <a:ext cx="4319059" cy="3513954"/>
          </a:xfrm>
        </p:spPr>
      </p:pic>
      <p:pic>
        <p:nvPicPr>
          <p:cNvPr id="5" name="Slika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33" y="3662812"/>
            <a:ext cx="4304201" cy="3228150"/>
          </a:xfrm>
          <a:prstGeom prst="rect">
            <a:avLst/>
          </a:prstGeom>
        </p:spPr>
      </p:pic>
      <p:pic>
        <p:nvPicPr>
          <p:cNvPr id="12" name="Slika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48064" y="-2"/>
            <a:ext cx="3273829" cy="4365105"/>
          </a:xfrm>
          <a:prstGeom prst="rect">
            <a:avLst/>
          </a:prstGeom>
        </p:spPr>
      </p:pic>
    </p:spTree>
    <p:extLst>
      <p:ext uri="{BB962C8B-B14F-4D97-AF65-F5344CB8AC3E}">
        <p14:creationId xmlns:p14="http://schemas.microsoft.com/office/powerpoint/2010/main" val="11835820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07504" y="2204864"/>
            <a:ext cx="6408712" cy="1368152"/>
          </a:xfrm>
        </p:spPr>
        <p:txBody>
          <a:bodyPr>
            <a:normAutofit/>
          </a:bodyPr>
          <a:lstStyle/>
          <a:p>
            <a:pPr algn="just"/>
            <a:r>
              <a:rPr lang="sl-SI" sz="1600" dirty="0" smtClean="0"/>
              <a:t>Zunanji </a:t>
            </a:r>
            <a:r>
              <a:rPr lang="sl-SI" sz="1600" dirty="0" err="1" smtClean="0"/>
              <a:t>izgled</a:t>
            </a:r>
            <a:r>
              <a:rPr lang="sl-SI" sz="1600" dirty="0" smtClean="0"/>
              <a:t> suho zidanih kamnitih konstrukcij je odvisen od vrste kamna. V preteklosti so jemali kamen iz neposredne okolice, kar je doprineslo dodatno slikovitost v pokrajino in naselja. Danes je opisano početje ovirano z zakonskimi predpisi.</a:t>
            </a:r>
            <a:endParaRPr lang="sl-SI" sz="1600" dirty="0"/>
          </a:p>
        </p:txBody>
      </p:sp>
      <p:pic>
        <p:nvPicPr>
          <p:cNvPr id="4" name="Ograda vsebin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365" y="3531015"/>
            <a:ext cx="4419619" cy="3314715"/>
          </a:xfrm>
        </p:spPr>
      </p:pic>
      <p:pic>
        <p:nvPicPr>
          <p:cNvPr id="5" name="Slika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82652" y="17190"/>
            <a:ext cx="2984107" cy="2238080"/>
          </a:xfrm>
          <a:prstGeom prst="rect">
            <a:avLst/>
          </a:prstGeom>
        </p:spPr>
      </p:pic>
      <p:pic>
        <p:nvPicPr>
          <p:cNvPr id="6" name="Slika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48265" y="8468"/>
            <a:ext cx="2995735" cy="2246802"/>
          </a:xfrm>
          <a:prstGeom prst="rect">
            <a:avLst/>
          </a:prstGeom>
        </p:spPr>
      </p:pic>
      <p:pic>
        <p:nvPicPr>
          <p:cNvPr id="7" name="Slika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448"/>
            <a:ext cx="3002429" cy="2251822"/>
          </a:xfrm>
          <a:prstGeom prst="rect">
            <a:avLst/>
          </a:prstGeom>
        </p:spPr>
      </p:pic>
      <p:pic>
        <p:nvPicPr>
          <p:cNvPr id="8" name="Slika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52120" y="4218184"/>
            <a:ext cx="3482702" cy="2612027"/>
          </a:xfrm>
          <a:prstGeom prst="rect">
            <a:avLst/>
          </a:prstGeom>
        </p:spPr>
      </p:pic>
      <p:pic>
        <p:nvPicPr>
          <p:cNvPr id="10" name="Ograda vsebin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74763" y="2358718"/>
            <a:ext cx="2369237" cy="1776928"/>
          </a:xfrm>
          <a:prstGeom prst="rect">
            <a:avLst/>
          </a:prstGeom>
        </p:spPr>
      </p:pic>
    </p:spTree>
    <p:extLst>
      <p:ext uri="{BB962C8B-B14F-4D97-AF65-F5344CB8AC3E}">
        <p14:creationId xmlns:p14="http://schemas.microsoft.com/office/powerpoint/2010/main" val="33678655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5553946" y="-7555"/>
            <a:ext cx="3563888" cy="6865555"/>
          </a:xfrm>
        </p:spPr>
        <p:style>
          <a:lnRef idx="1">
            <a:schemeClr val="accent6"/>
          </a:lnRef>
          <a:fillRef idx="2">
            <a:schemeClr val="accent6"/>
          </a:fillRef>
          <a:effectRef idx="1">
            <a:schemeClr val="accent6"/>
          </a:effectRef>
          <a:fontRef idx="minor">
            <a:schemeClr val="dk1"/>
          </a:fontRef>
        </p:style>
        <p:txBody>
          <a:bodyPr>
            <a:noAutofit/>
          </a:bodyPr>
          <a:lstStyle/>
          <a:p>
            <a:pPr algn="ctr">
              <a:lnSpc>
                <a:spcPct val="150000"/>
              </a:lnSpc>
            </a:pPr>
            <a:r>
              <a:rPr lang="sl-SI" sz="1600" b="0" dirty="0" smtClean="0">
                <a:latin typeface="Gabriola" panose="04040605051002020D02" pitchFamily="82" charset="0"/>
                <a:cs typeface="Andalus" panose="02020603050405020304" pitchFamily="18" charset="-78"/>
              </a:rPr>
              <a:t/>
            </a:r>
            <a:br>
              <a:rPr lang="sl-SI" sz="1600" b="0" dirty="0" smtClean="0">
                <a:latin typeface="Gabriola" panose="04040605051002020D02" pitchFamily="82" charset="0"/>
                <a:cs typeface="Andalus" panose="02020603050405020304" pitchFamily="18" charset="-78"/>
              </a:rPr>
            </a:br>
            <a:r>
              <a:rPr lang="sl-SI" sz="1600" b="0" dirty="0" smtClean="0">
                <a:latin typeface="Gabriola" panose="04040605051002020D02" pitchFamily="82" charset="0"/>
                <a:cs typeface="Andalus" panose="02020603050405020304" pitchFamily="18" charset="-78"/>
              </a:rPr>
              <a:t>Notranje sile, ki nas opredeljujejo kot prijatelje narave, varuhe dediščine, raziskovalce identitete in ljubitelje harmonije, niso nič drugega kakor del energije, ki jo vsebuje vsak kraj. Dovoliti, da te sile delujejo na naše občutke, pomeni oživitev okolja,  ki ga najraje doživljamo, v njem živimo, ga načrtujemo in izboljšujemo, vendar ostaja vprašanje, kako: z modnimi predoziranimi konfekcijskimi izdelki ali z ljubeznijo. Pametno je ne razgraditi tistega, na čemer smo grajeni in biti ponosni na vsak kamen v našem življenju.</a:t>
            </a:r>
            <a:br>
              <a:rPr lang="sl-SI" sz="1600" b="0" dirty="0" smtClean="0">
                <a:latin typeface="Gabriola" panose="04040605051002020D02" pitchFamily="82" charset="0"/>
                <a:cs typeface="Andalus" panose="02020603050405020304" pitchFamily="18" charset="-78"/>
              </a:rPr>
            </a:br>
            <a:r>
              <a:rPr lang="sl-SI" sz="1600" b="0" dirty="0" smtClean="0">
                <a:latin typeface="Gabriola" panose="04040605051002020D02" pitchFamily="82" charset="0"/>
                <a:cs typeface="Andalus" panose="02020603050405020304" pitchFamily="18" charset="-78"/>
              </a:rPr>
              <a:t>   </a:t>
            </a:r>
            <a:br>
              <a:rPr lang="sl-SI" sz="1600" b="0" dirty="0" smtClean="0">
                <a:latin typeface="Gabriola" panose="04040605051002020D02" pitchFamily="82" charset="0"/>
                <a:cs typeface="Andalus" panose="02020603050405020304" pitchFamily="18" charset="-78"/>
              </a:rPr>
            </a:br>
            <a:r>
              <a:rPr lang="sl-SI" sz="1600" b="0" dirty="0">
                <a:latin typeface="Gabriola" panose="04040605051002020D02" pitchFamily="82" charset="0"/>
                <a:cs typeface="Andalus" panose="02020603050405020304" pitchFamily="18" charset="-78"/>
              </a:rPr>
              <a:t> </a:t>
            </a:r>
            <a:r>
              <a:rPr lang="sl-SI" sz="1600" b="0" dirty="0" smtClean="0">
                <a:latin typeface="Gabriola" panose="04040605051002020D02" pitchFamily="82" charset="0"/>
                <a:cs typeface="Andalus" panose="02020603050405020304" pitchFamily="18" charset="-78"/>
              </a:rPr>
              <a:t>                 Branko </a:t>
            </a:r>
            <a:r>
              <a:rPr lang="sl-SI" sz="1600" b="0" dirty="0" err="1" smtClean="0">
                <a:latin typeface="Gabriola" panose="04040605051002020D02" pitchFamily="82" charset="0"/>
                <a:cs typeface="Andalus" panose="02020603050405020304" pitchFamily="18" charset="-78"/>
              </a:rPr>
              <a:t>Orbanić</a:t>
            </a:r>
            <a:endParaRPr lang="sl-SI" sz="1600" b="0" dirty="0">
              <a:latin typeface="Gabriola" panose="04040605051002020D02" pitchFamily="82" charset="0"/>
              <a:cs typeface="Andalus" panose="02020603050405020304" pitchFamily="18" charset="-78"/>
            </a:endParaRPr>
          </a:p>
        </p:txBody>
      </p:sp>
      <p:sp>
        <p:nvSpPr>
          <p:cNvPr id="3" name="Ograda besedila 2"/>
          <p:cNvSpPr>
            <a:spLocks noGrp="1"/>
          </p:cNvSpPr>
          <p:nvPr>
            <p:ph type="body" idx="1"/>
          </p:nvPr>
        </p:nvSpPr>
        <p:spPr>
          <a:xfrm>
            <a:off x="179512" y="0"/>
            <a:ext cx="5328592" cy="1700808"/>
          </a:xfrm>
        </p:spPr>
        <p:txBody>
          <a:bodyPr>
            <a:normAutofit/>
          </a:bodyPr>
          <a:lstStyle/>
          <a:p>
            <a:r>
              <a:rPr lang="sl-SI" sz="1600" dirty="0" smtClean="0">
                <a:solidFill>
                  <a:schemeClr val="tx1"/>
                </a:solidFill>
              </a:rPr>
              <a:t>Zakaj dati prednost suhi gradnji?</a:t>
            </a:r>
          </a:p>
          <a:p>
            <a:r>
              <a:rPr lang="sl-SI" sz="1600" dirty="0" smtClean="0">
                <a:solidFill>
                  <a:schemeClr val="tx1"/>
                </a:solidFill>
              </a:rPr>
              <a:t>-zaradi kulturne pričevalnosti in ohranjanja identitete kraja;</a:t>
            </a:r>
          </a:p>
          <a:p>
            <a:r>
              <a:rPr lang="sl-SI" sz="1600" dirty="0" smtClean="0">
                <a:solidFill>
                  <a:schemeClr val="tx1"/>
                </a:solidFill>
              </a:rPr>
              <a:t>-zaradi spoštljivega odnosa do naravnega okolja</a:t>
            </a:r>
            <a:r>
              <a:rPr lang="sl-SI" sz="1600" dirty="0" smtClean="0">
                <a:solidFill>
                  <a:schemeClr val="tx1"/>
                </a:solidFill>
              </a:rPr>
              <a:t>;</a:t>
            </a:r>
          </a:p>
          <a:p>
            <a:r>
              <a:rPr lang="sl-SI" sz="1600" dirty="0" smtClean="0">
                <a:solidFill>
                  <a:schemeClr val="tx1"/>
                </a:solidFill>
              </a:rPr>
              <a:t>-zaradi nas samih;</a:t>
            </a:r>
            <a:endParaRPr lang="sl-SI" sz="1600" dirty="0" smtClean="0">
              <a:solidFill>
                <a:schemeClr val="tx1"/>
              </a:solidFill>
            </a:endParaRPr>
          </a:p>
          <a:p>
            <a:r>
              <a:rPr lang="sl-SI" sz="1600" dirty="0" smtClean="0">
                <a:solidFill>
                  <a:schemeClr val="tx1"/>
                </a:solidFill>
              </a:rPr>
              <a:t>-ker v resnici ni dražja od betonskih konstrukcij;</a:t>
            </a:r>
            <a:endParaRPr lang="sl-SI" sz="1600" dirty="0">
              <a:solidFill>
                <a:schemeClr val="tx1"/>
              </a:solidFill>
            </a:endParaRPr>
          </a:p>
        </p:txBody>
      </p:sp>
      <p:pic>
        <p:nvPicPr>
          <p:cNvPr id="4" name="Ograda vsebine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323528" y="1844824"/>
            <a:ext cx="4788024" cy="4752527"/>
          </a:xfrm>
        </p:spPr>
      </p:pic>
    </p:spTree>
    <p:extLst>
      <p:ext uri="{BB962C8B-B14F-4D97-AF65-F5344CB8AC3E}">
        <p14:creationId xmlns:p14="http://schemas.microsoft.com/office/powerpoint/2010/main" val="34969332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2843807" y="260648"/>
            <a:ext cx="2520281" cy="2880321"/>
          </a:xfrm>
        </p:spPr>
        <p:txBody>
          <a:bodyPr>
            <a:normAutofit/>
          </a:bodyPr>
          <a:lstStyle/>
          <a:p>
            <a:pPr algn="just"/>
            <a:r>
              <a:rPr lang="sl-SI" sz="1600" dirty="0" smtClean="0"/>
              <a:t>-ker </a:t>
            </a:r>
            <a:r>
              <a:rPr lang="sl-SI" sz="1600" dirty="0"/>
              <a:t>gradnja </a:t>
            </a:r>
            <a:r>
              <a:rPr lang="sl-SI" sz="1600" dirty="0" smtClean="0"/>
              <a:t>ni zahtevna in delo ni pretirano težko, če poznamo pravila gradnje (kar sta dokazali uspešna </a:t>
            </a:r>
            <a:r>
              <a:rPr lang="sl-SI" sz="1600" dirty="0"/>
              <a:t>obnova </a:t>
            </a:r>
            <a:r>
              <a:rPr lang="sl-SI" sz="1600" dirty="0" smtClean="0"/>
              <a:t>škarpe in zidu v </a:t>
            </a:r>
            <a:r>
              <a:rPr lang="sl-SI" sz="1600" dirty="0"/>
              <a:t>okviru </a:t>
            </a:r>
            <a:r>
              <a:rPr lang="sl-SI" sz="1600" dirty="0" smtClean="0"/>
              <a:t>delavnic projekta </a:t>
            </a:r>
            <a:r>
              <a:rPr lang="sl-SI" sz="1600" dirty="0" err="1" smtClean="0"/>
              <a:t>Revitas</a:t>
            </a:r>
            <a:r>
              <a:rPr lang="sl-SI" sz="1600" dirty="0" smtClean="0"/>
              <a:t>);</a:t>
            </a:r>
            <a:r>
              <a:rPr lang="sl-SI" sz="1600" dirty="0"/>
              <a:t/>
            </a:r>
            <a:br>
              <a:rPr lang="sl-SI" sz="1600" dirty="0"/>
            </a:br>
            <a:endParaRPr lang="sl-SI" sz="1600" dirty="0"/>
          </a:p>
        </p:txBody>
      </p:sp>
      <p:pic>
        <p:nvPicPr>
          <p:cNvPr id="6" name="Slika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43" y="9989"/>
            <a:ext cx="2726276" cy="3635035"/>
          </a:xfrm>
          <a:prstGeom prst="rect">
            <a:avLst/>
          </a:prstGeom>
          <a:ln>
            <a:noFill/>
          </a:ln>
          <a:effectLst>
            <a:outerShdw blurRad="190500" algn="tl" rotWithShape="0">
              <a:srgbClr val="000000">
                <a:alpha val="70000"/>
              </a:srgbClr>
            </a:outerShdw>
          </a:effectLst>
        </p:spPr>
      </p:pic>
      <p:pic>
        <p:nvPicPr>
          <p:cNvPr id="8" name="Slika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8104" y="0"/>
            <a:ext cx="3628341" cy="2924944"/>
          </a:xfrm>
          <a:prstGeom prst="rect">
            <a:avLst/>
          </a:prstGeom>
          <a:ln>
            <a:noFill/>
          </a:ln>
          <a:effectLst>
            <a:outerShdw blurRad="190500" algn="tl" rotWithShape="0">
              <a:srgbClr val="000000">
                <a:alpha val="70000"/>
              </a:srgbClr>
            </a:outerShdw>
          </a:effectLst>
        </p:spPr>
      </p:pic>
      <p:pic>
        <p:nvPicPr>
          <p:cNvPr id="9" name="Slika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83968" y="3262418"/>
            <a:ext cx="4834812" cy="3595582"/>
          </a:xfrm>
          <a:prstGeom prst="rect">
            <a:avLst/>
          </a:prstGeom>
        </p:spPr>
      </p:pic>
      <p:pic>
        <p:nvPicPr>
          <p:cNvPr id="10" name="Slika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005064"/>
            <a:ext cx="3923928" cy="2852937"/>
          </a:xfrm>
          <a:prstGeom prst="rect">
            <a:avLst/>
          </a:prstGeom>
        </p:spPr>
      </p:pic>
    </p:spTree>
    <p:extLst>
      <p:ext uri="{BB962C8B-B14F-4D97-AF65-F5344CB8AC3E}">
        <p14:creationId xmlns:p14="http://schemas.microsoft.com/office/powerpoint/2010/main" val="36475438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79512" y="3356992"/>
            <a:ext cx="4824536" cy="1656184"/>
          </a:xfrm>
        </p:spPr>
        <p:txBody>
          <a:bodyPr>
            <a:normAutofit fontScale="90000"/>
          </a:bodyPr>
          <a:lstStyle/>
          <a:p>
            <a:pPr algn="just"/>
            <a:r>
              <a:rPr lang="sl-SI" sz="1800" dirty="0"/>
              <a:t>-ker so take konstrukcije zelo stabilne in trajnejše od </a:t>
            </a:r>
            <a:r>
              <a:rPr lang="sl-SI" sz="1800" dirty="0" smtClean="0"/>
              <a:t>betonskih; zaradi poroznosti so vodoprepustne, kar pomeni bistveno manjšo obremenjenost s pritiski terena;</a:t>
            </a:r>
            <a:br>
              <a:rPr lang="sl-SI" sz="1800" dirty="0" smtClean="0"/>
            </a:br>
            <a:r>
              <a:rPr lang="sl-SI" sz="1800" dirty="0" smtClean="0"/>
              <a:t>-ker je vzdrževanje suho grajenih kamnitih konstrukcij enostavno.   </a:t>
            </a:r>
            <a:br>
              <a:rPr lang="sl-SI" sz="1800" dirty="0" smtClean="0"/>
            </a:br>
            <a:r>
              <a:rPr lang="sl-SI" sz="1600" dirty="0" smtClean="0"/>
              <a:t> </a:t>
            </a:r>
            <a:endParaRPr lang="sl-SI" sz="1600" dirty="0"/>
          </a:p>
        </p:txBody>
      </p:sp>
      <p:pic>
        <p:nvPicPr>
          <p:cNvPr id="6" name="Ograda vsebine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48032" y="4971364"/>
            <a:ext cx="2515515" cy="1886636"/>
          </a:xfrm>
        </p:spPr>
      </p:pic>
      <p:pic>
        <p:nvPicPr>
          <p:cNvPr id="7" name="Slika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
            <a:ext cx="4572001" cy="3212976"/>
          </a:xfrm>
          <a:prstGeom prst="rect">
            <a:avLst/>
          </a:prstGeom>
        </p:spPr>
      </p:pic>
      <p:pic>
        <p:nvPicPr>
          <p:cNvPr id="10" name="Slika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0071" y="3861048"/>
            <a:ext cx="3923727" cy="2996952"/>
          </a:xfrm>
          <a:prstGeom prst="rect">
            <a:avLst/>
          </a:prstGeom>
        </p:spPr>
      </p:pic>
      <p:pic>
        <p:nvPicPr>
          <p:cNvPr id="12" name="Ograda vsebin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489" y="4971364"/>
            <a:ext cx="2425249" cy="1818937"/>
          </a:xfrm>
          <a:prstGeom prst="rect">
            <a:avLst/>
          </a:prstGeom>
        </p:spPr>
      </p:pic>
      <p:pic>
        <p:nvPicPr>
          <p:cNvPr id="8" name="Slika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15814" y="13083"/>
            <a:ext cx="4427984" cy="3199894"/>
          </a:xfrm>
          <a:prstGeom prst="rect">
            <a:avLst/>
          </a:prstGeom>
        </p:spPr>
      </p:pic>
    </p:spTree>
    <p:extLst>
      <p:ext uri="{BB962C8B-B14F-4D97-AF65-F5344CB8AC3E}">
        <p14:creationId xmlns:p14="http://schemas.microsoft.com/office/powerpoint/2010/main" val="22492387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23528" y="5733256"/>
            <a:ext cx="8496944" cy="936104"/>
          </a:xfrm>
        </p:spPr>
        <p:txBody>
          <a:bodyPr>
            <a:normAutofit/>
          </a:bodyPr>
          <a:lstStyle/>
          <a:p>
            <a:pPr algn="just"/>
            <a:r>
              <a:rPr lang="sl-SI" sz="1600" dirty="0" smtClean="0"/>
              <a:t>Društvo </a:t>
            </a:r>
            <a:r>
              <a:rPr lang="sl-SI" sz="1600" dirty="0" err="1" smtClean="0"/>
              <a:t>Jugna</a:t>
            </a:r>
            <a:r>
              <a:rPr lang="sl-SI" sz="1600" dirty="0" smtClean="0"/>
              <a:t> se je formiralo kmalu po zaključku projekta </a:t>
            </a:r>
            <a:r>
              <a:rPr lang="sl-SI" sz="1600" dirty="0" err="1" smtClean="0"/>
              <a:t>Revitas</a:t>
            </a:r>
            <a:r>
              <a:rPr lang="sl-SI" sz="1600" dirty="0" smtClean="0"/>
              <a:t>. V njem se združujejo izvajalci, ki poznajo stare tehnike gradnje oziroma jih še izpopolnjujejo. Opaznejše delo mladega društva je približno 70 metrov dolga suho zidana kamnita škarpa  ob cesti v Hrastovljah.</a:t>
            </a:r>
            <a:endParaRPr lang="sl-SI" sz="1600" dirty="0"/>
          </a:p>
        </p:txBody>
      </p:sp>
      <p:pic>
        <p:nvPicPr>
          <p:cNvPr id="5" name="Slika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5702"/>
            <a:ext cx="7515510" cy="5645546"/>
          </a:xfrm>
          <a:prstGeom prst="rect">
            <a:avLst/>
          </a:prstGeom>
        </p:spPr>
      </p:pic>
      <p:pic>
        <p:nvPicPr>
          <p:cNvPr id="7" name="Ograda vsebine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362869" y="15702"/>
            <a:ext cx="2781131" cy="2085531"/>
          </a:xfrm>
          <a:prstGeom prst="rect">
            <a:avLst/>
          </a:prstGeom>
        </p:spPr>
      </p:pic>
      <p:pic>
        <p:nvPicPr>
          <p:cNvPr id="9" name="Slika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48893" y="3796670"/>
            <a:ext cx="1495107" cy="1863260"/>
          </a:xfrm>
          <a:prstGeom prst="rect">
            <a:avLst/>
          </a:prstGeom>
        </p:spPr>
      </p:pic>
    </p:spTree>
    <p:extLst>
      <p:ext uri="{BB962C8B-B14F-4D97-AF65-F5344CB8AC3E}">
        <p14:creationId xmlns:p14="http://schemas.microsoft.com/office/powerpoint/2010/main" val="33966905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539552" y="332656"/>
            <a:ext cx="7128792" cy="1143000"/>
          </a:xfrm>
        </p:spPr>
        <p:txBody>
          <a:bodyPr/>
          <a:lstStyle/>
          <a:p>
            <a:endParaRPr lang="sl-SI" dirty="0"/>
          </a:p>
        </p:txBody>
      </p:sp>
      <p:sp>
        <p:nvSpPr>
          <p:cNvPr id="3" name="Ograda vsebine 2"/>
          <p:cNvSpPr>
            <a:spLocks noGrp="1"/>
          </p:cNvSpPr>
          <p:nvPr>
            <p:ph idx="1"/>
          </p:nvPr>
        </p:nvSpPr>
        <p:spPr>
          <a:xfrm>
            <a:off x="107504" y="5085184"/>
            <a:ext cx="3960440" cy="1584176"/>
          </a:xfrm>
        </p:spPr>
        <p:txBody>
          <a:bodyPr>
            <a:noAutofit/>
          </a:bodyPr>
          <a:lstStyle/>
          <a:p>
            <a:pPr marL="0" indent="0" algn="just">
              <a:buNone/>
            </a:pPr>
            <a:r>
              <a:rPr lang="sl-SI" sz="1600" dirty="0" smtClean="0"/>
              <a:t>Pokrajino močno oblikujejo kamnite škarpe, ki jo na gosto prepredajo: njihova vloga je, da podpirajo kmetijske površine, poti in brežine nad njimi. Pogosti so tudi mejni zidovi, ki  najpogosteje ločujejo kmetijske površine med seboj in od poti. </a:t>
            </a:r>
            <a:endParaRPr lang="sl-SI" sz="1600" dirty="0"/>
          </a:p>
        </p:txBody>
      </p:sp>
      <p:pic>
        <p:nvPicPr>
          <p:cNvPr id="4" name="Picture 5" descr="Portorož"/>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 y="0"/>
            <a:ext cx="6677980" cy="498789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žrnjovec 32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11961" y="3838889"/>
            <a:ext cx="4932040" cy="3019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55790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79512" y="5805264"/>
            <a:ext cx="5328592" cy="1008112"/>
          </a:xfrm>
        </p:spPr>
        <p:txBody>
          <a:bodyPr>
            <a:normAutofit/>
          </a:bodyPr>
          <a:lstStyle/>
          <a:p>
            <a:pPr algn="just"/>
            <a:r>
              <a:rPr lang="sl-SI" sz="1600" dirty="0" smtClean="0"/>
              <a:t>Pomemben gradnik kulturne krajine so tudi </a:t>
            </a:r>
            <a:r>
              <a:rPr lang="sl-SI" sz="1600" dirty="0"/>
              <a:t>mejni zidovi, ki  najpogosteje ločujejo kmetijske površine </a:t>
            </a:r>
            <a:r>
              <a:rPr lang="sl-SI" sz="1600" dirty="0" smtClean="0"/>
              <a:t>od poti in </a:t>
            </a:r>
            <a:r>
              <a:rPr lang="sl-SI" sz="1600" dirty="0"/>
              <a:t>med </a:t>
            </a:r>
            <a:r>
              <a:rPr lang="sl-SI" sz="1600" dirty="0" smtClean="0"/>
              <a:t>seboj. </a:t>
            </a:r>
            <a:endParaRPr lang="sl-SI" sz="1600" dirty="0"/>
          </a:p>
        </p:txBody>
      </p:sp>
      <p:pic>
        <p:nvPicPr>
          <p:cNvPr id="4" name="Ograda vsebin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61" y="-11715"/>
            <a:ext cx="7704853" cy="5778641"/>
          </a:xfrm>
        </p:spPr>
      </p:pic>
      <p:pic>
        <p:nvPicPr>
          <p:cNvPr id="5" name="Slika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18600" y="-3703"/>
            <a:ext cx="3328798" cy="2496599"/>
          </a:xfrm>
          <a:prstGeom prst="rect">
            <a:avLst/>
          </a:prstGeom>
        </p:spPr>
      </p:pic>
      <p:pic>
        <p:nvPicPr>
          <p:cNvPr id="6" name="Slika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6136" y="4348370"/>
            <a:ext cx="3347864" cy="2510898"/>
          </a:xfrm>
          <a:prstGeom prst="rect">
            <a:avLst/>
          </a:prstGeom>
        </p:spPr>
      </p:pic>
    </p:spTree>
    <p:extLst>
      <p:ext uri="{BB962C8B-B14F-4D97-AF65-F5344CB8AC3E}">
        <p14:creationId xmlns:p14="http://schemas.microsoft.com/office/powerpoint/2010/main" val="6026406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2564904"/>
            <a:ext cx="8229600" cy="1368152"/>
          </a:xfrm>
        </p:spPr>
        <p:txBody>
          <a:bodyPr>
            <a:normAutofit/>
          </a:bodyPr>
          <a:lstStyle/>
          <a:p>
            <a:r>
              <a:rPr lang="sl-SI" sz="1600" dirty="0" smtClean="0"/>
              <a:t>V kulturni krajini so še druge vrste suho zidanih objektov:</a:t>
            </a:r>
            <a:br>
              <a:rPr lang="sl-SI" sz="1600" dirty="0" smtClean="0"/>
            </a:br>
            <a:r>
              <a:rPr lang="sl-SI" sz="1600" dirty="0" smtClean="0"/>
              <a:t>kažete ali zaklonišča, mostovi, vodni objekti, kapelice…</a:t>
            </a:r>
            <a:endParaRPr lang="sl-SI" sz="1600" dirty="0"/>
          </a:p>
        </p:txBody>
      </p:sp>
      <p:pic>
        <p:nvPicPr>
          <p:cNvPr id="4" name="Ograda vsebin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2572789" cy="2423160"/>
          </a:xfrm>
          <a:prstGeom prst="rect">
            <a:avLst/>
          </a:prstGeom>
        </p:spPr>
      </p:pic>
      <p:pic>
        <p:nvPicPr>
          <p:cNvPr id="5" name="Ograda vsebin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1800" y="800899"/>
            <a:ext cx="2557173" cy="1619990"/>
          </a:xfrm>
          <a:prstGeom prst="rect">
            <a:avLst/>
          </a:prstGeom>
          <a:ln>
            <a:noFill/>
          </a:ln>
          <a:effectLst>
            <a:softEdge rad="112500"/>
          </a:effectLst>
        </p:spPr>
      </p:pic>
      <p:pic>
        <p:nvPicPr>
          <p:cNvPr id="6" name="Slika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16188" y="1"/>
            <a:ext cx="3632883" cy="2420888"/>
          </a:xfrm>
          <a:prstGeom prst="rect">
            <a:avLst/>
          </a:prstGeom>
        </p:spPr>
      </p:pic>
      <p:pic>
        <p:nvPicPr>
          <p:cNvPr id="7" name="Slika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98" y="4072674"/>
            <a:ext cx="4349085" cy="2785326"/>
          </a:xfrm>
          <a:prstGeom prst="rect">
            <a:avLst/>
          </a:prstGeom>
        </p:spPr>
      </p:pic>
      <p:pic>
        <p:nvPicPr>
          <p:cNvPr id="8" name="Slika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27984" y="4072673"/>
            <a:ext cx="4716016" cy="2785326"/>
          </a:xfrm>
          <a:prstGeom prst="rect">
            <a:avLst/>
          </a:prstGeom>
        </p:spPr>
      </p:pic>
    </p:spTree>
    <p:extLst>
      <p:ext uri="{BB962C8B-B14F-4D97-AF65-F5344CB8AC3E}">
        <p14:creationId xmlns:p14="http://schemas.microsoft.com/office/powerpoint/2010/main" val="36356258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0" y="2636912"/>
            <a:ext cx="3995936" cy="2088232"/>
          </a:xfrm>
        </p:spPr>
        <p:txBody>
          <a:bodyPr>
            <a:normAutofit/>
          </a:bodyPr>
          <a:lstStyle/>
          <a:p>
            <a:pPr algn="just"/>
            <a:r>
              <a:rPr lang="sl-SI" sz="1600" dirty="0" smtClean="0"/>
              <a:t>Tudi v naseljih je veliko suho zidanih kamnitih konstrukcij: opazne so predvsem škarpe, ki podpirajo poti, dvorišča in hiše ter ograje, ki omejujejo dvorišča in včasih skupne javne površine, na primer ob vodnjakih. </a:t>
            </a:r>
            <a:endParaRPr lang="sl-SI" sz="1600" dirty="0"/>
          </a:p>
        </p:txBody>
      </p:sp>
      <p:pic>
        <p:nvPicPr>
          <p:cNvPr id="8" name="Ograda vsebine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105466" y="0"/>
            <a:ext cx="5038534" cy="3284984"/>
          </a:xfrm>
          <a:prstGeom prst="rect">
            <a:avLst/>
          </a:prstGeom>
        </p:spPr>
      </p:pic>
      <p:pic>
        <p:nvPicPr>
          <p:cNvPr id="9" name="Slika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7952"/>
            <a:ext cx="3827849" cy="2870887"/>
          </a:xfrm>
          <a:prstGeom prst="rect">
            <a:avLst/>
          </a:prstGeom>
        </p:spPr>
      </p:pic>
      <p:pic>
        <p:nvPicPr>
          <p:cNvPr id="3" name="Slika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558008"/>
            <a:ext cx="4139952" cy="2305368"/>
          </a:xfrm>
          <a:prstGeom prst="rect">
            <a:avLst/>
          </a:prstGeom>
        </p:spPr>
      </p:pic>
      <p:pic>
        <p:nvPicPr>
          <p:cNvPr id="4" name="Slika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03187" y="3573017"/>
            <a:ext cx="4740813" cy="3290358"/>
          </a:xfrm>
          <a:prstGeom prst="rect">
            <a:avLst/>
          </a:prstGeom>
        </p:spPr>
      </p:pic>
    </p:spTree>
    <p:extLst>
      <p:ext uri="{BB962C8B-B14F-4D97-AF65-F5344CB8AC3E}">
        <p14:creationId xmlns:p14="http://schemas.microsoft.com/office/powerpoint/2010/main" val="38125973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79512" y="2780617"/>
            <a:ext cx="2664296" cy="3744727"/>
          </a:xfrm>
        </p:spPr>
        <p:txBody>
          <a:bodyPr>
            <a:normAutofit/>
          </a:bodyPr>
          <a:lstStyle/>
          <a:p>
            <a:pPr algn="just"/>
            <a:r>
              <a:rPr lang="sl-SI" sz="1600" dirty="0" smtClean="0"/>
              <a:t>Ob škarpah in podpornih zidovih so največje suho </a:t>
            </a:r>
            <a:r>
              <a:rPr lang="sl-SI" sz="1600" dirty="0"/>
              <a:t>zidane kamnite konstrukcije v </a:t>
            </a:r>
            <a:r>
              <a:rPr lang="sl-SI" sz="1600" dirty="0" smtClean="0"/>
              <a:t>naseljih kamniti tlaki dvorišč in včasih javnih površin. Kamnit tlak družno z ostalimi značilnimi stavbnimi elementi (pergolami, kamnitimi klopmi, dvoriščnimi zidovi in portali, lijaki…) ustvarja izjemno lepe in prijetne </a:t>
            </a:r>
            <a:r>
              <a:rPr lang="sl-SI" sz="1600" dirty="0" err="1" smtClean="0"/>
              <a:t>ambiente</a:t>
            </a:r>
            <a:r>
              <a:rPr lang="sl-SI" sz="1600" dirty="0" smtClean="0"/>
              <a:t> dvorišč. </a:t>
            </a:r>
            <a:endParaRPr lang="sl-SI" sz="1600" dirty="0"/>
          </a:p>
        </p:txBody>
      </p:sp>
      <p:pic>
        <p:nvPicPr>
          <p:cNvPr id="6" name="Slika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45753" y="198685"/>
            <a:ext cx="2262542" cy="2204005"/>
          </a:xfrm>
          <a:prstGeom prst="rect">
            <a:avLst/>
          </a:prstGeom>
          <a:ln>
            <a:noFill/>
          </a:ln>
          <a:effectLst>
            <a:softEdge rad="112500"/>
          </a:effectLst>
        </p:spPr>
      </p:pic>
      <p:pic>
        <p:nvPicPr>
          <p:cNvPr id="8" name="Slika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1"/>
            <a:ext cx="3203589" cy="2402691"/>
          </a:xfrm>
          <a:prstGeom prst="rect">
            <a:avLst/>
          </a:prstGeom>
          <a:ln>
            <a:noFill/>
          </a:ln>
          <a:effectLst>
            <a:outerShdw blurRad="292100" dist="139700" dir="2700000" algn="tl" rotWithShape="0">
              <a:srgbClr val="333333">
                <a:alpha val="65000"/>
              </a:srgbClr>
            </a:outerShdw>
          </a:effectLst>
        </p:spPr>
      </p:pic>
      <p:sp>
        <p:nvSpPr>
          <p:cNvPr id="10" name="Ograda vsebine 9"/>
          <p:cNvSpPr>
            <a:spLocks noGrp="1"/>
          </p:cNvSpPr>
          <p:nvPr>
            <p:ph idx="1"/>
          </p:nvPr>
        </p:nvSpPr>
        <p:spPr>
          <a:xfrm flipH="1">
            <a:off x="4932039" y="3341069"/>
            <a:ext cx="72008" cy="45719"/>
          </a:xfrm>
        </p:spPr>
        <p:txBody>
          <a:bodyPr>
            <a:noAutofit/>
          </a:bodyPr>
          <a:lstStyle/>
          <a:p>
            <a:pPr marL="0" indent="0" algn="ctr">
              <a:buNone/>
            </a:pPr>
            <a:endParaRPr lang="sl-SI" sz="1600" dirty="0"/>
          </a:p>
        </p:txBody>
      </p:sp>
      <p:pic>
        <p:nvPicPr>
          <p:cNvPr id="11" name="Ograda vsebin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0152" y="-1"/>
            <a:ext cx="3204557" cy="2402691"/>
          </a:xfrm>
          <a:prstGeom prst="rect">
            <a:avLst/>
          </a:prstGeom>
        </p:spPr>
      </p:pic>
      <p:pic>
        <p:nvPicPr>
          <p:cNvPr id="12" name="Slika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59832" y="2605368"/>
            <a:ext cx="6084168" cy="4252632"/>
          </a:xfrm>
          <a:prstGeom prst="rect">
            <a:avLst/>
          </a:prstGeom>
        </p:spPr>
      </p:pic>
    </p:spTree>
    <p:extLst>
      <p:ext uri="{BB962C8B-B14F-4D97-AF65-F5344CB8AC3E}">
        <p14:creationId xmlns:p14="http://schemas.microsoft.com/office/powerpoint/2010/main" val="8696569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330116" y="2348880"/>
            <a:ext cx="5778388" cy="1224136"/>
          </a:xfrm>
        </p:spPr>
        <p:txBody>
          <a:bodyPr>
            <a:normAutofit/>
          </a:bodyPr>
          <a:lstStyle/>
          <a:p>
            <a:pPr algn="just"/>
            <a:r>
              <a:rPr lang="sl-SI" sz="1600" dirty="0"/>
              <a:t>Suho grajeni kamniti elementi v naseljih so še</a:t>
            </a:r>
            <a:r>
              <a:rPr lang="sl-SI" sz="1600" dirty="0">
                <a:solidFill>
                  <a:srgbClr val="FF0000"/>
                </a:solidFill>
              </a:rPr>
              <a:t> </a:t>
            </a:r>
            <a:r>
              <a:rPr lang="sl-SI" sz="1600" dirty="0"/>
              <a:t>manjše kmetijske stavbe: svinjaki, </a:t>
            </a:r>
            <a:r>
              <a:rPr lang="sl-SI" sz="1600" dirty="0" smtClean="0"/>
              <a:t>kokošnjaki, hlevi, </a:t>
            </a:r>
            <a:r>
              <a:rPr lang="sl-SI" sz="1600" dirty="0"/>
              <a:t>vodnjaki, stopnice, klopi, </a:t>
            </a:r>
            <a:r>
              <a:rPr lang="sl-SI" sz="1600" dirty="0" smtClean="0"/>
              <a:t>strehe</a:t>
            </a:r>
            <a:r>
              <a:rPr lang="sl-SI" sz="1600" dirty="0"/>
              <a:t>. </a:t>
            </a:r>
            <a:r>
              <a:rPr lang="sl-SI" sz="1600" dirty="0" smtClean="0"/>
              <a:t>Ker so neometani, ima </a:t>
            </a:r>
            <a:r>
              <a:rPr lang="sl-SI" sz="1600" dirty="0"/>
              <a:t>njihova kamnita struktura </a:t>
            </a:r>
            <a:r>
              <a:rPr lang="sl-SI" sz="1600" dirty="0" smtClean="0"/>
              <a:t>močan </a:t>
            </a:r>
            <a:r>
              <a:rPr lang="sl-SI" sz="1600" dirty="0"/>
              <a:t>estetski učinek v vaških </a:t>
            </a:r>
            <a:r>
              <a:rPr lang="sl-SI" sz="1600" dirty="0" err="1"/>
              <a:t>ambientih</a:t>
            </a:r>
            <a:r>
              <a:rPr lang="sl-SI" sz="1600" dirty="0"/>
              <a:t>. </a:t>
            </a:r>
          </a:p>
        </p:txBody>
      </p:sp>
      <p:pic>
        <p:nvPicPr>
          <p:cNvPr id="4" name="Ograda vsebin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1258"/>
            <a:ext cx="3309726" cy="2193606"/>
          </a:xfrm>
          <a:prstGeom prst="rect">
            <a:avLst/>
          </a:prstGeom>
        </p:spPr>
      </p:pic>
      <p:pic>
        <p:nvPicPr>
          <p:cNvPr id="5" name="Slika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9872" y="383357"/>
            <a:ext cx="2448272" cy="1836204"/>
          </a:xfrm>
          <a:prstGeom prst="rect">
            <a:avLst/>
          </a:prstGeom>
        </p:spPr>
      </p:pic>
      <p:pic>
        <p:nvPicPr>
          <p:cNvPr id="6" name="Slika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68593" y="18154"/>
            <a:ext cx="3177487" cy="2201407"/>
          </a:xfrm>
          <a:prstGeom prst="rect">
            <a:avLst/>
          </a:prstGeom>
        </p:spPr>
      </p:pic>
      <p:pic>
        <p:nvPicPr>
          <p:cNvPr id="7" name="Slika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455114"/>
            <a:ext cx="3203848" cy="2402886"/>
          </a:xfrm>
          <a:prstGeom prst="rect">
            <a:avLst/>
          </a:prstGeom>
        </p:spPr>
      </p:pic>
      <p:pic>
        <p:nvPicPr>
          <p:cNvPr id="8" name="Slika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30117" y="3718645"/>
            <a:ext cx="2483768" cy="3139355"/>
          </a:xfrm>
          <a:prstGeom prst="rect">
            <a:avLst/>
          </a:prstGeom>
          <a:ln>
            <a:noFill/>
          </a:ln>
          <a:effectLst>
            <a:outerShdw blurRad="292100" dist="139700" dir="2700000" algn="tl" rotWithShape="0">
              <a:srgbClr val="333333">
                <a:alpha val="65000"/>
              </a:srgbClr>
            </a:outerShdw>
          </a:effectLst>
        </p:spPr>
      </p:pic>
      <p:pic>
        <p:nvPicPr>
          <p:cNvPr id="9" name="Slika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40151" y="4455114"/>
            <a:ext cx="3203849" cy="2402886"/>
          </a:xfrm>
          <a:prstGeom prst="rect">
            <a:avLst/>
          </a:prstGeom>
          <a:ln>
            <a:noFill/>
          </a:ln>
          <a:effectLst>
            <a:outerShdw blurRad="292100" dist="139700" dir="2700000" algn="tl" rotWithShape="0">
              <a:srgbClr val="333333">
                <a:alpha val="65000"/>
              </a:srgbClr>
            </a:outerShdw>
          </a:effectLst>
        </p:spPr>
      </p:pic>
      <p:pic>
        <p:nvPicPr>
          <p:cNvPr id="10" name="Slika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2285332"/>
            <a:ext cx="2843808" cy="2055567"/>
          </a:xfrm>
          <a:prstGeom prst="rect">
            <a:avLst/>
          </a:prstGeom>
        </p:spPr>
      </p:pic>
    </p:spTree>
    <p:extLst>
      <p:ext uri="{BB962C8B-B14F-4D97-AF65-F5344CB8AC3E}">
        <p14:creationId xmlns:p14="http://schemas.microsoft.com/office/powerpoint/2010/main" val="13236375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79512" y="2685140"/>
            <a:ext cx="8784976" cy="1813267"/>
          </a:xfrm>
        </p:spPr>
        <p:txBody>
          <a:bodyPr>
            <a:normAutofit/>
          </a:bodyPr>
          <a:lstStyle/>
          <a:p>
            <a:pPr algn="just"/>
            <a:r>
              <a:rPr lang="sl-SI" sz="1600" dirty="0" smtClean="0"/>
              <a:t>Usoda suho zidanih kamnitih konstrukcij na podeželju obalnega zaledja je za sedaj še negotovo. Nekatere so uničene, mnoge so prepuščene propadanju.  Kljub formalnemu varovanju območij kulturne dediščine je dogajanje prepuščeno volji posameznikov, ki se vsak po svoje loti sanacije, obnove ali nove gradnje škarp, ograj in drugih objektov. Žal država nima učinkovitih mehanizmov za nadziranje in usmerjanje tovrstnih posegov. </a:t>
            </a:r>
            <a:r>
              <a:rPr lang="sl-SI" altLang="sl-SI" sz="1600" dirty="0"/>
              <a:t>Opuščanje oziroma uničevanje tega krajinskega in naselbinskega elementa ter </a:t>
            </a:r>
            <a:r>
              <a:rPr lang="sl-SI" altLang="sl-SI" sz="1600" dirty="0" smtClean="0"/>
              <a:t>vnašanje </a:t>
            </a:r>
            <a:r>
              <a:rPr lang="sl-SI" altLang="sl-SI" sz="1600" dirty="0"/>
              <a:t>novih, tradicionalnemu okolju neprilagojenih elementov pomeni degradacijo kulturne dediščine in osiromašenje okolja.</a:t>
            </a:r>
            <a:endParaRPr lang="sl-SI" sz="1600" dirty="0"/>
          </a:p>
        </p:txBody>
      </p:sp>
      <p:pic>
        <p:nvPicPr>
          <p:cNvPr id="4" name="Ograda vsebin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3707903" cy="2311245"/>
          </a:xfrm>
          <a:prstGeom prst="rect">
            <a:avLst/>
          </a:prstGeom>
        </p:spPr>
      </p:pic>
      <p:pic>
        <p:nvPicPr>
          <p:cNvPr id="5" name="Slika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1918" y="1"/>
            <a:ext cx="1785333" cy="2564904"/>
          </a:xfrm>
          <a:prstGeom prst="rect">
            <a:avLst/>
          </a:prstGeom>
        </p:spPr>
      </p:pic>
      <p:pic>
        <p:nvPicPr>
          <p:cNvPr id="6" name="Slika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62814" y="44624"/>
            <a:ext cx="3357302" cy="2232248"/>
          </a:xfrm>
          <a:prstGeom prst="rect">
            <a:avLst/>
          </a:prstGeom>
        </p:spPr>
      </p:pic>
      <p:pic>
        <p:nvPicPr>
          <p:cNvPr id="7" name="Slika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561194"/>
            <a:ext cx="4932040" cy="2297922"/>
          </a:xfrm>
          <a:prstGeom prst="rect">
            <a:avLst/>
          </a:prstGeom>
        </p:spPr>
      </p:pic>
      <p:pic>
        <p:nvPicPr>
          <p:cNvPr id="8" name="Ograda vsebin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40152" y="4528744"/>
            <a:ext cx="3203848" cy="2299845"/>
          </a:xfrm>
          <a:prstGeom prst="rect">
            <a:avLst/>
          </a:prstGeom>
        </p:spPr>
      </p:pic>
    </p:spTree>
    <p:extLst>
      <p:ext uri="{BB962C8B-B14F-4D97-AF65-F5344CB8AC3E}">
        <p14:creationId xmlns:p14="http://schemas.microsoft.com/office/powerpoint/2010/main" val="23761973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grada vseb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4048" y="0"/>
            <a:ext cx="4147104" cy="2111407"/>
          </a:xfrm>
          <a:prstGeom prst="rect">
            <a:avLst/>
          </a:prstGeom>
        </p:spPr>
      </p:pic>
      <p:sp>
        <p:nvSpPr>
          <p:cNvPr id="2" name="Naslov 1"/>
          <p:cNvSpPr>
            <a:spLocks noGrp="1"/>
          </p:cNvSpPr>
          <p:nvPr>
            <p:ph type="title"/>
          </p:nvPr>
        </p:nvSpPr>
        <p:spPr>
          <a:xfrm>
            <a:off x="107504" y="1988840"/>
            <a:ext cx="5976664" cy="2304256"/>
          </a:xfrm>
        </p:spPr>
        <p:txBody>
          <a:bodyPr>
            <a:normAutofit/>
          </a:bodyPr>
          <a:lstStyle/>
          <a:p>
            <a:pPr algn="just"/>
            <a:r>
              <a:rPr lang="sl-SI" sz="1600" dirty="0" smtClean="0"/>
              <a:t>Zadnji </a:t>
            </a:r>
            <a:r>
              <a:rPr lang="sl-SI" sz="1600" dirty="0"/>
              <a:t>čas </a:t>
            </a:r>
            <a:r>
              <a:rPr lang="sl-SI" sz="1600" dirty="0" smtClean="0"/>
              <a:t>narašča </a:t>
            </a:r>
            <a:r>
              <a:rPr lang="sl-SI" sz="1600" dirty="0"/>
              <a:t>število posameznikov, ki se iz kulturnih, estetskih in praktičnih razlogov odločajo za obnovo suho grajenih kamnitih konstrukcij v pokrajini in naseljih. </a:t>
            </a:r>
            <a:r>
              <a:rPr lang="sl-SI" sz="1600" dirty="0" smtClean="0"/>
              <a:t>Žal pa so posegi zaradi neznanja ti poskusi večkrat  neuspešni. Posledica uporaba betona ali drugih veziv je nepravilna in neestetska gradnja. Struktura takega zidu se očitno oddaljuje od skrbno premišljene tradicionalne suho zidane konstrukcije, katere gradnja je terjala določena znanja in veščine. </a:t>
            </a:r>
            <a:endParaRPr lang="sl-SI" sz="1600" dirty="0"/>
          </a:p>
        </p:txBody>
      </p:sp>
      <p:pic>
        <p:nvPicPr>
          <p:cNvPr id="4" name="Ograda vsebine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318" y="2"/>
            <a:ext cx="4579784" cy="2120712"/>
          </a:xfrm>
          <a:prstGeom prst="rect">
            <a:avLst/>
          </a:prstGeom>
        </p:spPr>
      </p:pic>
      <p:pic>
        <p:nvPicPr>
          <p:cNvPr id="6" name="Slika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4098910"/>
            <a:ext cx="9162207" cy="2759090"/>
          </a:xfrm>
          <a:prstGeom prst="rect">
            <a:avLst/>
          </a:prstGeom>
        </p:spPr>
      </p:pic>
      <p:pic>
        <p:nvPicPr>
          <p:cNvPr id="7" name="Slika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68906" y="2492895"/>
            <a:ext cx="2897662" cy="2068251"/>
          </a:xfrm>
          <a:prstGeom prst="rect">
            <a:avLst/>
          </a:prstGeom>
        </p:spPr>
      </p:pic>
    </p:spTree>
    <p:extLst>
      <p:ext uri="{BB962C8B-B14F-4D97-AF65-F5344CB8AC3E}">
        <p14:creationId xmlns:p14="http://schemas.microsoft.com/office/powerpoint/2010/main" val="2153932754"/>
      </p:ext>
    </p:extLst>
  </p:cSld>
  <p:clrMapOvr>
    <a:masterClrMapping/>
  </p:clrMapOvr>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isar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ova tema">
  <a:themeElements>
    <a:clrScheme name="Pisar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isar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Apothecary</Template>
  <TotalTime>926</TotalTime>
  <Words>803</Words>
  <Application>Microsoft Office PowerPoint</Application>
  <PresentationFormat>Diaprojekcija na zaslonu (4:3)</PresentationFormat>
  <Paragraphs>25</Paragraphs>
  <Slides>18</Slides>
  <Notes>1</Notes>
  <HiddenSlides>0</HiddenSlides>
  <MMClips>0</MMClips>
  <ScaleCrop>false</ScaleCrop>
  <HeadingPairs>
    <vt:vector size="4" baseType="variant">
      <vt:variant>
        <vt:lpstr>Tema</vt:lpstr>
      </vt:variant>
      <vt:variant>
        <vt:i4>1</vt:i4>
      </vt:variant>
      <vt:variant>
        <vt:lpstr>Naslovi diapozitivov</vt:lpstr>
      </vt:variant>
      <vt:variant>
        <vt:i4>18</vt:i4>
      </vt:variant>
    </vt:vector>
  </HeadingPairs>
  <TitlesOfParts>
    <vt:vector size="19" baseType="lpstr">
      <vt:lpstr>Officeova tema</vt:lpstr>
      <vt:lpstr>VRSTE, STANJE IN PREDNOSTI  SUHOZIDNE GRADNJE Eda Benčič Mohar, konserv. svetnica na Zavodu za varstvo kulturne dediščine Slovenije, OE Piran</vt:lpstr>
      <vt:lpstr>PowerPointova predstavitev</vt:lpstr>
      <vt:lpstr>Pomemben gradnik kulturne krajine so tudi mejni zidovi, ki  najpogosteje ločujejo kmetijske površine od poti in med seboj. </vt:lpstr>
      <vt:lpstr>V kulturni krajini so še druge vrste suho zidanih objektov: kažete ali zaklonišča, mostovi, vodni objekti, kapelice…</vt:lpstr>
      <vt:lpstr>Tudi v naseljih je veliko suho zidanih kamnitih konstrukcij: opazne so predvsem škarpe, ki podpirajo poti, dvorišča in hiše ter ograje, ki omejujejo dvorišča in včasih skupne javne površine, na primer ob vodnjakih. </vt:lpstr>
      <vt:lpstr>Ob škarpah in podpornih zidovih so največje suho zidane kamnite konstrukcije v naseljih kamniti tlaki dvorišč in včasih javnih površin. Kamnit tlak družno z ostalimi značilnimi stavbnimi elementi (pergolami, kamnitimi klopmi, dvoriščnimi zidovi in portali, lijaki…) ustvarja izjemno lepe in prijetne ambiente dvorišč. </vt:lpstr>
      <vt:lpstr>Suho grajeni kamniti elementi v naseljih so še manjše kmetijske stavbe: svinjaki, kokošnjaki, hlevi, vodnjaki, stopnice, klopi, strehe. Ker so neometani, ima njihova kamnita struktura močan estetski učinek v vaških ambientih. </vt:lpstr>
      <vt:lpstr>Usoda suho zidanih kamnitih konstrukcij na podeželju obalnega zaledja je za sedaj še negotovo. Nekatere so uničene, mnoge so prepuščene propadanju.  Kljub formalnemu varovanju območij kulturne dediščine je dogajanje prepuščeno volji posameznikov, ki se vsak po svoje loti sanacije, obnove ali nove gradnje škarp, ograj in drugih objektov. Žal država nima učinkovitih mehanizmov za nadziranje in usmerjanje tovrstnih posegov. Opuščanje oziroma uničevanje tega krajinskega in naselbinskega elementa ter vnašanje novih, tradicionalnemu okolju neprilagojenih elementov pomeni degradacijo kulturne dediščine in osiromašenje okolja.</vt:lpstr>
      <vt:lpstr>Zadnji čas narašča število posameznikov, ki se iz kulturnih, estetskih in praktičnih razlogov odločajo za obnovo suho grajenih kamnitih konstrukcij v pokrajini in naseljih. Žal pa so posegi zaradi neznanja ti poskusi večkrat  neuspešni. Posledica uporaba betona ali drugih veziv je nepravilna in neestetska gradnja. Struktura takega zidu se očitno oddaljuje od skrbno premišljene tradicionalne suho zidane konstrukcije, katere gradnja je terjala določena znanja in veščine. </vt:lpstr>
      <vt:lpstr>Primer dobre obnove dvoriščnega tlaka v Abitantih.</vt:lpstr>
      <vt:lpstr>Ena od nalog v okviru projekta REVITAS je bila ureditev trga v Topolovcu. Namembnost objekta za javne prireditve pa je prinesla nove težave: za pridobitev gradbenega in uporabnega dovoljenja je bilo potrebno izdelati jedro iz betona. Tega ni mogoče prikriti kljub obojestranski kamniti oblogi. </vt:lpstr>
      <vt:lpstr>Kamnita suha gradnja se je pri nas izgubila, tudi v uradni gradbeni stroki ni zadovoljivo upoštevana. Kot splošno mnenje so se uveljavile trditve, da suho grajene kamnite konstrukcije nestabilne, da je njihova gradnja izjemno zahtevna in težavna ter da je nedosegljivo draga. V prvem projektu REVITAS smo se zbrali predstavniki različnih strok in izvajalski mojstri z namenom, da s preizkusom suhe gradnje v praksi potrdimo ali ovržemo navedene trditve. In smo jih ovrgli. </vt:lpstr>
      <vt:lpstr>V nalogi smo se posvetili zgradbi suho grajenega kamnitega zidu. Ime „suhi zid“ pove, da gre za gradnjo brez uporabe veziva. Da bi bila ta konstrukcija trdna in trajna, pa mora graditelj poznati stara pravila gradnje in obvladati mnoge veščine, pridobljene z izkušnjami.   </vt:lpstr>
      <vt:lpstr>Zunanji izgled suho zidanih kamnitih konstrukcij je odvisen od vrste kamna. V preteklosti so jemali kamen iz neposredne okolice, kar je doprineslo dodatno slikovitost v pokrajino in naselja. Danes je opisano početje ovirano z zakonskimi predpisi.</vt:lpstr>
      <vt:lpstr> Notranje sile, ki nas opredeljujejo kot prijatelje narave, varuhe dediščine, raziskovalce identitete in ljubitelje harmonije, niso nič drugega kakor del energije, ki jo vsebuje vsak kraj. Dovoliti, da te sile delujejo na naše občutke, pomeni oživitev okolja,  ki ga najraje doživljamo, v njem živimo, ga načrtujemo in izboljšujemo, vendar ostaja vprašanje, kako: z modnimi predoziranimi konfekcijskimi izdelki ali z ljubeznijo. Pametno je ne razgraditi tistega, na čemer smo grajeni in biti ponosni na vsak kamen v našem življenju.                       Branko Orbanić</vt:lpstr>
      <vt:lpstr>-ker gradnja ni zahtevna in delo ni pretirano težko, če poznamo pravila gradnje (kar sta dokazali uspešna obnova škarpe in zidu v okviru delavnic projekta Revitas); </vt:lpstr>
      <vt:lpstr>-ker so take konstrukcije zelo stabilne in trajnejše od betonskih; zaradi poroznosti so vodoprepustne, kar pomeni bistveno manjšo obremenjenost s pritiski terena; -ker je vzdrževanje suho grajenih kamnitih konstrukcij enostavno.     </vt:lpstr>
      <vt:lpstr>Društvo Jugna se je formiralo kmalu po zaključku projekta Revitas. V njem se združujejo izvajalci, ki poznajo stare tehnike gradnje oziroma jih še izpopolnjujejo. Opaznejše delo mladega društva je približno 70 metrov dolga suho zidana kamnita škarpa  ob cesti v Hrastovljah.</vt:lpstr>
    </vt:vector>
  </TitlesOfParts>
  <Company>ZVKDS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REVITAS – Revitalizacija istrskega podeželja in turizma na istrskem podeželju</dc:title>
  <dc:creator>Eda Benčič Mohar</dc:creator>
  <cp:lastModifiedBy>Eda Benčič Mohar</cp:lastModifiedBy>
  <cp:revision>118</cp:revision>
  <dcterms:created xsi:type="dcterms:W3CDTF">2013-10-03T10:31:46Z</dcterms:created>
  <dcterms:modified xsi:type="dcterms:W3CDTF">2015-06-29T12:35:49Z</dcterms:modified>
</cp:coreProperties>
</file>